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image" Target="../media/image-16-14.png"/><Relationship Id="rId15" Type="http://schemas.openxmlformats.org/officeDocument/2006/relationships/image" Target="../media/image-16-15.png"/><Relationship Id="rId16" Type="http://schemas.openxmlformats.org/officeDocument/2006/relationships/image" Target="../media/image-16-16.png"/><Relationship Id="rId17" Type="http://schemas.openxmlformats.org/officeDocument/2006/relationships/image" Target="../media/image-16-17.png"/><Relationship Id="rId18" Type="http://schemas.openxmlformats.org/officeDocument/2006/relationships/image" Target="../media/image-16-18.png"/><Relationship Id="rId19" Type="http://schemas.openxmlformats.org/officeDocument/2006/relationships/image" Target="../media/image-16-19.png"/><Relationship Id="rId20" Type="http://schemas.openxmlformats.org/officeDocument/2006/relationships/image" Target="../media/image-16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image" Target="../media/image-17-10.png"/><Relationship Id="rId11" Type="http://schemas.openxmlformats.org/officeDocument/2006/relationships/image" Target="../media/image-17-11.png"/><Relationship Id="rId12" Type="http://schemas.openxmlformats.org/officeDocument/2006/relationships/image" Target="../media/image-17-12.png"/><Relationship Id="rId13" Type="http://schemas.openxmlformats.org/officeDocument/2006/relationships/image" Target="../media/image-17-13.png"/><Relationship Id="rId14" Type="http://schemas.openxmlformats.org/officeDocument/2006/relationships/image" Target="../media/image-17-14.png"/><Relationship Id="rId15" Type="http://schemas.openxmlformats.org/officeDocument/2006/relationships/image" Target="../media/image-17-15.png"/><Relationship Id="rId16" Type="http://schemas.openxmlformats.org/officeDocument/2006/relationships/image" Target="../media/image-17-16.png"/><Relationship Id="rId17" Type="http://schemas.openxmlformats.org/officeDocument/2006/relationships/image" Target="../media/image-17-17.png"/><Relationship Id="rId18" Type="http://schemas.openxmlformats.org/officeDocument/2006/relationships/image" Target="../media/image-17-18.png"/><Relationship Id="rId19" Type="http://schemas.openxmlformats.org/officeDocument/2006/relationships/image" Target="../media/image-17-19.png"/><Relationship Id="rId20" Type="http://schemas.openxmlformats.org/officeDocument/2006/relationships/image" Target="../media/image-17-20.png"/><Relationship Id="rId21" Type="http://schemas.openxmlformats.org/officeDocument/2006/relationships/image" Target="../media/image-17-21.png"/><Relationship Id="rId22" Type="http://schemas.openxmlformats.org/officeDocument/2006/relationships/image" Target="../media/image-17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image" Target="../media/image-18-9.png"/><Relationship Id="rId10" Type="http://schemas.openxmlformats.org/officeDocument/2006/relationships/image" Target="../media/image-18-10.png"/><Relationship Id="rId11" Type="http://schemas.openxmlformats.org/officeDocument/2006/relationships/image" Target="../media/image-18-11.png"/><Relationship Id="rId12" Type="http://schemas.openxmlformats.org/officeDocument/2006/relationships/image" Target="../media/image-18-12.png"/><Relationship Id="rId13" Type="http://schemas.openxmlformats.org/officeDocument/2006/relationships/image" Target="../media/image-18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image" Target="../media/image-19-7.png"/><Relationship Id="rId8" Type="http://schemas.openxmlformats.org/officeDocument/2006/relationships/image" Target="../media/image-19-8.png"/><Relationship Id="rId9" Type="http://schemas.openxmlformats.org/officeDocument/2006/relationships/image" Target="../media/image-19-9.png"/><Relationship Id="rId10" Type="http://schemas.openxmlformats.org/officeDocument/2006/relationships/image" Target="../media/image-19-10.png"/><Relationship Id="rId11" Type="http://schemas.openxmlformats.org/officeDocument/2006/relationships/image" Target="../media/image-19-11.png"/><Relationship Id="rId12" Type="http://schemas.openxmlformats.org/officeDocument/2006/relationships/image" Target="../media/image-19-12.png"/><Relationship Id="rId13" Type="http://schemas.openxmlformats.org/officeDocument/2006/relationships/image" Target="../media/image-19-13.png"/><Relationship Id="rId14" Type="http://schemas.openxmlformats.org/officeDocument/2006/relationships/image" Target="../media/image-19-14.png"/><Relationship Id="rId15" Type="http://schemas.openxmlformats.org/officeDocument/2006/relationships/image" Target="../media/image-19-15.png"/><Relationship Id="rId16" Type="http://schemas.openxmlformats.org/officeDocument/2006/relationships/image" Target="../media/image-19-16.png"/><Relationship Id="rId17" Type="http://schemas.openxmlformats.org/officeDocument/2006/relationships/image" Target="../media/image-19-17.png"/><Relationship Id="rId18" Type="http://schemas.openxmlformats.org/officeDocument/2006/relationships/image" Target="../media/image-19-18.png"/><Relationship Id="rId19" Type="http://schemas.openxmlformats.org/officeDocument/2006/relationships/image" Target="../media/image-19-19.png"/><Relationship Id="rId20" Type="http://schemas.openxmlformats.org/officeDocument/2006/relationships/image" Target="../media/image-19-20.png"/><Relationship Id="rId21" Type="http://schemas.openxmlformats.org/officeDocument/2006/relationships/image" Target="../media/image-19-21.png"/><Relationship Id="rId22" Type="http://schemas.openxmlformats.org/officeDocument/2006/relationships/image" Target="../media/image-19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image" Target="../media/image-20-7.png"/><Relationship Id="rId8" Type="http://schemas.openxmlformats.org/officeDocument/2006/relationships/image" Target="../media/image-20-8.png"/><Relationship Id="rId9" Type="http://schemas.openxmlformats.org/officeDocument/2006/relationships/image" Target="../media/image-20-9.png"/><Relationship Id="rId10" Type="http://schemas.openxmlformats.org/officeDocument/2006/relationships/image" Target="../media/image-20-10.png"/><Relationship Id="rId11" Type="http://schemas.openxmlformats.org/officeDocument/2006/relationships/image" Target="../media/image-20-11.png"/><Relationship Id="rId12" Type="http://schemas.openxmlformats.org/officeDocument/2006/relationships/image" Target="../media/image-20-12.png"/><Relationship Id="rId13" Type="http://schemas.openxmlformats.org/officeDocument/2006/relationships/image" Target="../media/image-20-13.png"/><Relationship Id="rId14" Type="http://schemas.openxmlformats.org/officeDocument/2006/relationships/image" Target="../media/image-20-14.png"/><Relationship Id="rId15" Type="http://schemas.openxmlformats.org/officeDocument/2006/relationships/image" Target="../media/image-20-15.png"/><Relationship Id="rId16" Type="http://schemas.openxmlformats.org/officeDocument/2006/relationships/image" Target="../media/image-20-16.png"/><Relationship Id="rId17" Type="http://schemas.openxmlformats.org/officeDocument/2006/relationships/image" Target="../media/image-20-17.png"/><Relationship Id="rId18" Type="http://schemas.openxmlformats.org/officeDocument/2006/relationships/image" Target="../media/image-20-18.png"/><Relationship Id="rId19" Type="http://schemas.openxmlformats.org/officeDocument/2006/relationships/image" Target="../media/image-20-19.png"/><Relationship Id="rId20" Type="http://schemas.openxmlformats.org/officeDocument/2006/relationships/image" Target="../media/image-20-20.png"/><Relationship Id="rId21" Type="http://schemas.openxmlformats.org/officeDocument/2006/relationships/image" Target="../media/image-20-21.png"/><Relationship Id="rId22" Type="http://schemas.openxmlformats.org/officeDocument/2006/relationships/image" Target="../media/image-20-22.png"/><Relationship Id="rId23" Type="http://schemas.openxmlformats.org/officeDocument/2006/relationships/image" Target="../media/image-20-23.png"/><Relationship Id="rId24" Type="http://schemas.openxmlformats.org/officeDocument/2006/relationships/image" Target="../media/image-20-24.png"/><Relationship Id="rId25" Type="http://schemas.openxmlformats.org/officeDocument/2006/relationships/image" Target="../media/image-20-25.png"/><Relationship Id="rId26" Type="http://schemas.openxmlformats.org/officeDocument/2006/relationships/image" Target="../media/image-20-26.png"/><Relationship Id="rId27" Type="http://schemas.openxmlformats.org/officeDocument/2006/relationships/image" Target="../media/image-20-27.png"/><Relationship Id="rId28" Type="http://schemas.openxmlformats.org/officeDocument/2006/relationships/image" Target="../media/image-20-28.png"/><Relationship Id="rId29" Type="http://schemas.openxmlformats.org/officeDocument/2006/relationships/image" Target="../media/image-20-29.png"/><Relationship Id="rId30" Type="http://schemas.openxmlformats.org/officeDocument/2006/relationships/image" Target="../media/image-20-30.png"/><Relationship Id="rId31" Type="http://schemas.openxmlformats.org/officeDocument/2006/relationships/image" Target="../media/image-20-31.png"/><Relationship Id="rId32" Type="http://schemas.openxmlformats.org/officeDocument/2006/relationships/image" Target="../media/image-20-32.png"/><Relationship Id="rId33" Type="http://schemas.openxmlformats.org/officeDocument/2006/relationships/image" Target="../media/image-20-33.png"/><Relationship Id="rId34" Type="http://schemas.openxmlformats.org/officeDocument/2006/relationships/image" Target="../media/image-20-34.png"/><Relationship Id="rId35" Type="http://schemas.openxmlformats.org/officeDocument/2006/relationships/image" Target="../media/image-20-35.png"/><Relationship Id="rId36" Type="http://schemas.openxmlformats.org/officeDocument/2006/relationships/image" Target="../media/image-20-36.png"/><Relationship Id="rId37" Type="http://schemas.openxmlformats.org/officeDocument/2006/relationships/image" Target="../media/image-20-37.png"/><Relationship Id="rId38" Type="http://schemas.openxmlformats.org/officeDocument/2006/relationships/image" Target="../media/image-20-38.png"/><Relationship Id="rId39" Type="http://schemas.openxmlformats.org/officeDocument/2006/relationships/slideLayout" Target="../slideLayouts/slideLayout1.xml"/><Relationship Id="rId40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image" Target="../media/image-21-7.png"/><Relationship Id="rId8" Type="http://schemas.openxmlformats.org/officeDocument/2006/relationships/image" Target="../media/image-21-8.png"/><Relationship Id="rId9" Type="http://schemas.openxmlformats.org/officeDocument/2006/relationships/image" Target="../media/image-21-9.png"/><Relationship Id="rId10" Type="http://schemas.openxmlformats.org/officeDocument/2006/relationships/image" Target="../media/image-21-10.png"/><Relationship Id="rId11" Type="http://schemas.openxmlformats.org/officeDocument/2006/relationships/image" Target="../media/image-21-11.png"/><Relationship Id="rId12" Type="http://schemas.openxmlformats.org/officeDocument/2006/relationships/image" Target="../media/image-21-12.png"/><Relationship Id="rId13" Type="http://schemas.openxmlformats.org/officeDocument/2006/relationships/image" Target="../media/image-21-13.png"/><Relationship Id="rId14" Type="http://schemas.openxmlformats.org/officeDocument/2006/relationships/image" Target="../media/image-21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image" Target="../media/image-22-7.png"/><Relationship Id="rId8" Type="http://schemas.openxmlformats.org/officeDocument/2006/relationships/image" Target="../media/image-22-8.png"/><Relationship Id="rId9" Type="http://schemas.openxmlformats.org/officeDocument/2006/relationships/image" Target="../media/image-22-9.png"/><Relationship Id="rId10" Type="http://schemas.openxmlformats.org/officeDocument/2006/relationships/image" Target="../media/image-22-10.png"/><Relationship Id="rId11" Type="http://schemas.openxmlformats.org/officeDocument/2006/relationships/image" Target="../media/image-22-11.png"/><Relationship Id="rId12" Type="http://schemas.openxmlformats.org/officeDocument/2006/relationships/image" Target="../media/image-22-12.png"/><Relationship Id="rId13" Type="http://schemas.openxmlformats.org/officeDocument/2006/relationships/image" Target="../media/image-22-13.png"/><Relationship Id="rId14" Type="http://schemas.openxmlformats.org/officeDocument/2006/relationships/image" Target="../media/image-22-14.png"/><Relationship Id="rId15" Type="http://schemas.openxmlformats.org/officeDocument/2006/relationships/image" Target="../media/image-22-15.png"/><Relationship Id="rId16" Type="http://schemas.openxmlformats.org/officeDocument/2006/relationships/image" Target="../media/image-22-16.png"/><Relationship Id="rId17" Type="http://schemas.openxmlformats.org/officeDocument/2006/relationships/image" Target="../media/image-22-17.png"/><Relationship Id="rId18" Type="http://schemas.openxmlformats.org/officeDocument/2006/relationships/image" Target="../media/image-22-18.png"/><Relationship Id="rId19" Type="http://schemas.openxmlformats.org/officeDocument/2006/relationships/image" Target="../media/image-22-19.png"/><Relationship Id="rId20" Type="http://schemas.openxmlformats.org/officeDocument/2006/relationships/image" Target="../media/image-22-20.png"/><Relationship Id="rId21" Type="http://schemas.openxmlformats.org/officeDocument/2006/relationships/image" Target="../media/image-22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image" Target="../media/image-23-6.png"/><Relationship Id="rId7" Type="http://schemas.openxmlformats.org/officeDocument/2006/relationships/image" Target="../media/image-23-7.png"/><Relationship Id="rId8" Type="http://schemas.openxmlformats.org/officeDocument/2006/relationships/image" Target="../media/image-23-8.png"/><Relationship Id="rId9" Type="http://schemas.openxmlformats.org/officeDocument/2006/relationships/image" Target="../media/image-23-9.png"/><Relationship Id="rId10" Type="http://schemas.openxmlformats.org/officeDocument/2006/relationships/image" Target="../media/image-23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762000"/>
            <a:ext cx="1219200" cy="1219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876800"/>
            <a:ext cx="1219200" cy="1219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571750"/>
            <a:ext cx="1219200" cy="3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790950"/>
            <a:ext cx="2438400" cy="1219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824" y="40195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6800" y="3790950"/>
            <a:ext cx="2438400" cy="1219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9601" y="401955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0" y="3790950"/>
            <a:ext cx="2438400" cy="1219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2757" y="4019550"/>
            <a:ext cx="257175" cy="3048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1341120" y="1847850"/>
            <a:ext cx="950976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spc="-90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헬스장 회원 이탈 예측 모델</a:t>
            </a:r>
            <a:endParaRPr lang="en-US" sz="4500" dirty="0"/>
          </a:p>
        </p:txBody>
      </p:sp>
      <p:sp>
        <p:nvSpPr>
          <p:cNvPr id="15" name="Text 1"/>
          <p:cNvSpPr/>
          <p:nvPr/>
        </p:nvSpPr>
        <p:spPr>
          <a:xfrm>
            <a:off x="2133600" y="2838450"/>
            <a:ext cx="792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기반 고객 리텐션 전략</a:t>
            </a:r>
            <a:endParaRPr lang="en-US" sz="2250" dirty="0"/>
          </a:p>
        </p:txBody>
      </p:sp>
      <p:sp>
        <p:nvSpPr>
          <p:cNvPr id="16" name="Text 2"/>
          <p:cNvSpPr/>
          <p:nvPr/>
        </p:nvSpPr>
        <p:spPr>
          <a:xfrm>
            <a:off x="2945309" y="4038600"/>
            <a:ext cx="11197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F1 Score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2164080" y="4400550"/>
            <a:ext cx="237744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0.9657</a:t>
            </a:r>
            <a:endParaRPr lang="en-US" sz="2700" dirty="0"/>
          </a:p>
        </p:txBody>
      </p:sp>
      <p:sp>
        <p:nvSpPr>
          <p:cNvPr id="18" name="Text 4"/>
          <p:cNvSpPr/>
          <p:nvPr/>
        </p:nvSpPr>
        <p:spPr>
          <a:xfrm>
            <a:off x="5859601" y="4038600"/>
            <a:ext cx="77759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Recall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4907280" y="4400550"/>
            <a:ext cx="237744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79.7%</a:t>
            </a:r>
            <a:endParaRPr lang="en-US" sz="2700" dirty="0"/>
          </a:p>
        </p:txBody>
      </p:sp>
      <p:sp>
        <p:nvSpPr>
          <p:cNvPr id="20" name="Text 6"/>
          <p:cNvSpPr/>
          <p:nvPr/>
        </p:nvSpPr>
        <p:spPr>
          <a:xfrm>
            <a:off x="8778180" y="4038600"/>
            <a:ext cx="4554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ROI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7650480" y="4400550"/>
            <a:ext cx="237744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586%</a:t>
            </a:r>
            <a:endParaRPr lang="en-US" sz="2700" dirty="0"/>
          </a:p>
        </p:txBody>
      </p:sp>
      <p:sp>
        <p:nvSpPr>
          <p:cNvPr id="22" name="Text 8"/>
          <p:cNvSpPr/>
          <p:nvPr/>
        </p:nvSpPr>
        <p:spPr>
          <a:xfrm>
            <a:off x="10331529" y="6248400"/>
            <a:ext cx="147947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2025년 11월 4일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943100"/>
            <a:ext cx="1828800" cy="990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5" y="20955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1943100"/>
            <a:ext cx="1828800" cy="990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225" y="20955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0" y="1943100"/>
            <a:ext cx="1828800" cy="990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7075" y="2095500"/>
            <a:ext cx="24765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6300" y="1943100"/>
            <a:ext cx="1828800" cy="990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8775" y="2095500"/>
            <a:ext cx="323850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5955" y="2180630"/>
            <a:ext cx="686989" cy="686989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1963" y="2391662"/>
            <a:ext cx="924975" cy="264926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6963" y="2391662"/>
            <a:ext cx="924975" cy="26492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0955" y="2180630"/>
            <a:ext cx="686989" cy="686989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4400" y="2705100"/>
            <a:ext cx="2743200" cy="2247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4550" y="2933700"/>
            <a:ext cx="3429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39918" y="4457700"/>
            <a:ext cx="4294882" cy="4953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54218" y="4572000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5181600"/>
            <a:ext cx="11277600" cy="1219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" y="5791200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0601" y="5791200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13650" y="5791200"/>
            <a:ext cx="190500" cy="2667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Stacking Ensemble 구조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457200" y="1181100"/>
            <a:ext cx="1127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최종적으로 가장 높은 예측 성능을 보인 Stacking Ensemble 모델은 여러 Base 모델의 예측 결과를 Meta 모델이 다시 학습하여 최종 예측을 수행하는 구조입니다.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2019300" y="2514600"/>
            <a:ext cx="152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XGBoost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4076700" y="251460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</a:t>
            </a:r>
            <a:endParaRPr lang="en-US" sz="1350" dirty="0"/>
          </a:p>
        </p:txBody>
      </p:sp>
      <p:sp>
        <p:nvSpPr>
          <p:cNvPr id="28" name="Text 4"/>
          <p:cNvSpPr/>
          <p:nvPr/>
        </p:nvSpPr>
        <p:spPr>
          <a:xfrm>
            <a:off x="6286500" y="251460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Random Forest</a:t>
            </a:r>
            <a:endParaRPr lang="en-US" sz="1350" dirty="0"/>
          </a:p>
        </p:txBody>
      </p:sp>
      <p:sp>
        <p:nvSpPr>
          <p:cNvPr id="29" name="Text 5"/>
          <p:cNvSpPr/>
          <p:nvPr/>
        </p:nvSpPr>
        <p:spPr>
          <a:xfrm>
            <a:off x="8496300" y="251460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Gradient Boosting</a:t>
            </a:r>
            <a:endParaRPr lang="en-US" sz="1350" dirty="0"/>
          </a:p>
        </p:txBody>
      </p:sp>
      <p:sp>
        <p:nvSpPr>
          <p:cNvPr id="30" name="Text 6"/>
          <p:cNvSpPr/>
          <p:nvPr/>
        </p:nvSpPr>
        <p:spPr>
          <a:xfrm>
            <a:off x="4953000" y="3429000"/>
            <a:ext cx="2286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Meta 모델: Logistic Regression</a:t>
            </a:r>
            <a:endParaRPr lang="en-US" sz="1500" dirty="0"/>
          </a:p>
        </p:txBody>
      </p:sp>
      <p:sp>
        <p:nvSpPr>
          <p:cNvPr id="31" name="Text 7"/>
          <p:cNvSpPr/>
          <p:nvPr/>
        </p:nvSpPr>
        <p:spPr>
          <a:xfrm>
            <a:off x="4953000" y="4038600"/>
            <a:ext cx="2286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Base 모델들의 예측 확률을 입력으로 받아 최 final 이탈 여부를 분류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7820918" y="4591050"/>
            <a:ext cx="45594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10-fold Cross Validation을 통해 모델의 일반화 성능 검증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647700" y="5372100"/>
            <a:ext cx="1089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Stacking Ensemble의 장점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952500" y="5753100"/>
            <a:ext cx="32257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여러 모델의 장점을 결합하여 보완적인 예측 구조를 만듭니다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4635401" y="5753100"/>
            <a:ext cx="3225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개별 모델의 단점을 보완받아 예측의 안정성을 높입니다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8318450" y="5753100"/>
            <a:ext cx="32257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모델 조합으로부터 최적의 성능을 추출합니다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2133600" cy="1333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14097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1257300"/>
            <a:ext cx="2133600" cy="1333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14097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257300"/>
            <a:ext cx="2133600" cy="1333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125" y="14097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1257300"/>
            <a:ext cx="2133600" cy="1333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7700" y="14097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1200" y="1257300"/>
            <a:ext cx="2133600" cy="1333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3700" y="140970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2895600"/>
            <a:ext cx="11277600" cy="2667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3581400"/>
            <a:ext cx="419100" cy="50482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369570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3581400"/>
            <a:ext cx="419100" cy="504825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4600" y="369570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800" y="4572000"/>
            <a:ext cx="419100" cy="50482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" y="468630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4572000"/>
            <a:ext cx="419100" cy="5048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4686300"/>
            <a:ext cx="190500" cy="2667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성능 지표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609600" y="179070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 Score</a:t>
            </a:r>
            <a:endParaRPr lang="en-US" sz="1350" dirty="0"/>
          </a:p>
        </p:txBody>
      </p:sp>
      <p:sp>
        <p:nvSpPr>
          <p:cNvPr id="25" name="Text 2"/>
          <p:cNvSpPr/>
          <p:nvPr/>
        </p:nvSpPr>
        <p:spPr>
          <a:xfrm>
            <a:off x="426720" y="2095500"/>
            <a:ext cx="21945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0.9657</a:t>
            </a:r>
            <a:endParaRPr lang="en-US" sz="2250" dirty="0"/>
          </a:p>
        </p:txBody>
      </p:sp>
      <p:sp>
        <p:nvSpPr>
          <p:cNvPr id="26" name="Text 3"/>
          <p:cNvSpPr/>
          <p:nvPr/>
        </p:nvSpPr>
        <p:spPr>
          <a:xfrm>
            <a:off x="2895600" y="179070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Accuracy</a:t>
            </a:r>
            <a:endParaRPr lang="en-US" sz="1350" dirty="0"/>
          </a:p>
        </p:txBody>
      </p:sp>
      <p:sp>
        <p:nvSpPr>
          <p:cNvPr id="27" name="Text 4"/>
          <p:cNvSpPr/>
          <p:nvPr/>
        </p:nvSpPr>
        <p:spPr>
          <a:xfrm>
            <a:off x="2712720" y="2095500"/>
            <a:ext cx="21945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91.63%</a:t>
            </a:r>
            <a:endParaRPr lang="en-US" sz="2250" dirty="0"/>
          </a:p>
        </p:txBody>
      </p:sp>
      <p:sp>
        <p:nvSpPr>
          <p:cNvPr id="28" name="Text 5"/>
          <p:cNvSpPr/>
          <p:nvPr/>
        </p:nvSpPr>
        <p:spPr>
          <a:xfrm>
            <a:off x="4998720" y="1790700"/>
            <a:ext cx="2194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Precision</a:t>
            </a:r>
            <a:endParaRPr lang="en-US" sz="1350" dirty="0"/>
          </a:p>
        </p:txBody>
      </p:sp>
      <p:sp>
        <p:nvSpPr>
          <p:cNvPr id="29" name="Text 6"/>
          <p:cNvSpPr/>
          <p:nvPr/>
        </p:nvSpPr>
        <p:spPr>
          <a:xfrm>
            <a:off x="4998720" y="2095500"/>
            <a:ext cx="21945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73.96%</a:t>
            </a:r>
            <a:endParaRPr lang="en-US" sz="2250" dirty="0"/>
          </a:p>
        </p:txBody>
      </p:sp>
      <p:sp>
        <p:nvSpPr>
          <p:cNvPr id="30" name="Text 7"/>
          <p:cNvSpPr/>
          <p:nvPr/>
        </p:nvSpPr>
        <p:spPr>
          <a:xfrm>
            <a:off x="7467600" y="179070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Recall</a:t>
            </a:r>
            <a:endParaRPr lang="en-US" sz="1350" dirty="0"/>
          </a:p>
        </p:txBody>
      </p:sp>
      <p:sp>
        <p:nvSpPr>
          <p:cNvPr id="31" name="Text 8"/>
          <p:cNvSpPr/>
          <p:nvPr/>
        </p:nvSpPr>
        <p:spPr>
          <a:xfrm>
            <a:off x="7284720" y="2095500"/>
            <a:ext cx="21945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79.70%</a:t>
            </a:r>
            <a:endParaRPr lang="en-US" sz="2250" dirty="0"/>
          </a:p>
        </p:txBody>
      </p:sp>
      <p:sp>
        <p:nvSpPr>
          <p:cNvPr id="32" name="Text 9"/>
          <p:cNvSpPr/>
          <p:nvPr/>
        </p:nvSpPr>
        <p:spPr>
          <a:xfrm>
            <a:off x="9753600" y="179070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AUC-ROC</a:t>
            </a:r>
            <a:endParaRPr lang="en-US" sz="1350" dirty="0"/>
          </a:p>
        </p:txBody>
      </p:sp>
      <p:sp>
        <p:nvSpPr>
          <p:cNvPr id="33" name="Text 10"/>
          <p:cNvSpPr/>
          <p:nvPr/>
        </p:nvSpPr>
        <p:spPr>
          <a:xfrm>
            <a:off x="9570720" y="2095500"/>
            <a:ext cx="21945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0.9712</a:t>
            </a:r>
            <a:endParaRPr lang="en-US" sz="2250" dirty="0"/>
          </a:p>
        </p:txBody>
      </p:sp>
      <p:sp>
        <p:nvSpPr>
          <p:cNvPr id="34" name="Text 11"/>
          <p:cNvSpPr/>
          <p:nvPr/>
        </p:nvSpPr>
        <p:spPr>
          <a:xfrm>
            <a:off x="685800" y="3124200"/>
            <a:ext cx="1082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비즈니스 관점에서의 의미</a:t>
            </a:r>
            <a:endParaRPr lang="en-US" sz="1800" dirty="0"/>
          </a:p>
        </p:txBody>
      </p:sp>
      <p:sp>
        <p:nvSpPr>
          <p:cNvPr id="35" name="Text 12"/>
          <p:cNvSpPr/>
          <p:nvPr/>
        </p:nvSpPr>
        <p:spPr>
          <a:xfrm>
            <a:off x="1257300" y="3581400"/>
            <a:ext cx="56692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 Score (0.9657)</a:t>
            </a:r>
            <a:endParaRPr lang="en-US" sz="1500" dirty="0"/>
          </a:p>
        </p:txBody>
      </p:sp>
      <p:sp>
        <p:nvSpPr>
          <p:cNvPr id="36" name="Text 13"/>
          <p:cNvSpPr/>
          <p:nvPr/>
        </p:nvSpPr>
        <p:spPr>
          <a:xfrm>
            <a:off x="1257300" y="38862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예측 모델의 균형 잡힌 성능을 나타내는 지표로, 업계 최고 수준의 예측 정확도를 달성했습니다.</a:t>
            </a:r>
            <a:endParaRPr lang="en-US" sz="1200" dirty="0"/>
          </a:p>
        </p:txBody>
      </p:sp>
      <p:sp>
        <p:nvSpPr>
          <p:cNvPr id="37" name="Text 14"/>
          <p:cNvSpPr/>
          <p:nvPr/>
        </p:nvSpPr>
        <p:spPr>
          <a:xfrm>
            <a:off x="6781800" y="3581400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Recall (79.70%)</a:t>
            </a:r>
            <a:endParaRPr lang="en-US" sz="1500" dirty="0"/>
          </a:p>
        </p:txBody>
      </p:sp>
      <p:sp>
        <p:nvSpPr>
          <p:cNvPr id="38" name="Text 15"/>
          <p:cNvSpPr/>
          <p:nvPr/>
        </p:nvSpPr>
        <p:spPr>
          <a:xfrm>
            <a:off x="6781800" y="38862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이탈한 회원 중 모델이 이탈할 것이라고 정확하게 예측한 비율로, 이탈 위험 고객을 놓치지 않고 조기에 감지하는 능력이 뛰어납니다.</a:t>
            </a:r>
            <a:endParaRPr lang="en-US" sz="1200" dirty="0"/>
          </a:p>
        </p:txBody>
      </p:sp>
      <p:sp>
        <p:nvSpPr>
          <p:cNvPr id="39" name="Text 16"/>
          <p:cNvSpPr/>
          <p:nvPr/>
        </p:nvSpPr>
        <p:spPr>
          <a:xfrm>
            <a:off x="1257300" y="4572000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Precision (73.96%)</a:t>
            </a:r>
            <a:endParaRPr lang="en-US" sz="1500" dirty="0"/>
          </a:p>
        </p:txBody>
      </p:sp>
      <p:sp>
        <p:nvSpPr>
          <p:cNvPr id="40" name="Text 17"/>
          <p:cNvSpPr/>
          <p:nvPr/>
        </p:nvSpPr>
        <p:spPr>
          <a:xfrm>
            <a:off x="1257300" y="48768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모델이 이탈할 것이라고 예측한 회원 중 실제로 이탈한 회원의 비율로, 불필요한 개입 비용을 줄이는 데 중요합니다.</a:t>
            </a:r>
            <a:endParaRPr lang="en-US" sz="1200" dirty="0"/>
          </a:p>
        </p:txBody>
      </p:sp>
      <p:sp>
        <p:nvSpPr>
          <p:cNvPr id="41" name="Text 18"/>
          <p:cNvSpPr/>
          <p:nvPr/>
        </p:nvSpPr>
        <p:spPr>
          <a:xfrm>
            <a:off x="6781800" y="4572000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AUC-ROC (0.9712)</a:t>
            </a:r>
            <a:endParaRPr lang="en-US" sz="1500" dirty="0"/>
          </a:p>
        </p:txBody>
      </p:sp>
      <p:sp>
        <p:nvSpPr>
          <p:cNvPr id="42" name="Text 19"/>
          <p:cNvSpPr/>
          <p:nvPr/>
        </p:nvSpPr>
        <p:spPr>
          <a:xfrm>
            <a:off x="6781800" y="48768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모델이 이탈자와 비이탈자를 얼마나 well 구분하는지 보여주는 지표로, 1에 가까울수록 분류 성능이 우수함을 의미합니다.</a:t>
            </a:r>
            <a:endParaRPr lang="en-US" sz="1200" dirty="0"/>
          </a:p>
        </p:txBody>
      </p:sp>
      <p:sp>
        <p:nvSpPr>
          <p:cNvPr id="43" name="Text 20"/>
          <p:cNvSpPr/>
          <p:nvPr/>
        </p:nvSpPr>
        <p:spPr>
          <a:xfrm>
            <a:off x="457200" y="5791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이러한 지표들은 모델이 실제 비즈니스 환경에서 이탈 위험 고객을 효과적으로 식별하고, 맞춤형 리텐션 전략을 통해 매출 유지에 기여할 수 있음을 강력하게 시사합니다.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43100"/>
            <a:ext cx="5486400" cy="2895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514600"/>
            <a:ext cx="51816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895600"/>
            <a:ext cx="5181600" cy="762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895600"/>
            <a:ext cx="2590800" cy="762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895600"/>
            <a:ext cx="2590800" cy="762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657600"/>
            <a:ext cx="2590800" cy="762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3657600"/>
            <a:ext cx="2590800" cy="762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5742" y="4533900"/>
            <a:ext cx="114300" cy="114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392" y="4533900"/>
            <a:ext cx="114300" cy="1143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1943100"/>
            <a:ext cx="5486400" cy="1638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495550"/>
            <a:ext cx="1295400" cy="800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3733800"/>
            <a:ext cx="5486400" cy="1981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305300"/>
            <a:ext cx="17145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5867400"/>
            <a:ext cx="11277600" cy="533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76152" y="5981700"/>
            <a:ext cx="22860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Confusion Matrix 해석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457200" y="1181100"/>
            <a:ext cx="1127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Confusion Matrix는 모델의 예측 결과를 실제 값과 비교하여 시각적으로 보여주는 중요한 도구입니다. 특히, 이탈 예측 모델에서는 </a:t>
            </a:r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False Negative(FN)를 최소화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하는 것이 비즈니스 임팩트 측면에서 매우 중요합니다.</a:t>
            </a:r>
            <a:endParaRPr lang="en-US" sz="1350" dirty="0"/>
          </a:p>
        </p:txBody>
      </p:sp>
      <p:sp>
        <p:nvSpPr>
          <p:cNvPr id="21" name="Text 2"/>
          <p:cNvSpPr/>
          <p:nvPr/>
        </p:nvSpPr>
        <p:spPr>
          <a:xfrm>
            <a:off x="609600" y="209550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Confusion Matrix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609600" y="2514600"/>
            <a:ext cx="2590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값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4157856" y="2590800"/>
            <a:ext cx="5995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값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609600" y="2895600"/>
            <a:ext cx="2590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유지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3352800" y="3048000"/>
            <a:ext cx="228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520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3124200" y="3314700"/>
            <a:ext cx="2743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True Negative (TN)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609600" y="3657600"/>
            <a:ext cx="2590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3352800" y="3810000"/>
            <a:ext cx="228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214</a:t>
            </a:r>
            <a:endParaRPr lang="en-US" sz="1350" dirty="0"/>
          </a:p>
        </p:txBody>
      </p:sp>
      <p:sp>
        <p:nvSpPr>
          <p:cNvPr id="29" name="Text 10"/>
          <p:cNvSpPr/>
          <p:nvPr/>
        </p:nvSpPr>
        <p:spPr>
          <a:xfrm>
            <a:off x="3124200" y="4076700"/>
            <a:ext cx="2743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True Positive (TP)</a:t>
            </a:r>
            <a:endParaRPr lang="en-US" sz="1050" dirty="0"/>
          </a:p>
        </p:txBody>
      </p:sp>
      <p:sp>
        <p:nvSpPr>
          <p:cNvPr id="30" name="Text 11"/>
          <p:cNvSpPr/>
          <p:nvPr/>
        </p:nvSpPr>
        <p:spPr>
          <a:xfrm>
            <a:off x="5138142" y="4495800"/>
            <a:ext cx="2134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TN</a:t>
            </a:r>
            <a:endParaRPr lang="en-US" sz="1050" dirty="0"/>
          </a:p>
        </p:txBody>
      </p:sp>
      <p:sp>
        <p:nvSpPr>
          <p:cNvPr id="31" name="Text 12"/>
          <p:cNvSpPr/>
          <p:nvPr/>
        </p:nvSpPr>
        <p:spPr>
          <a:xfrm>
            <a:off x="5620792" y="4495800"/>
            <a:ext cx="2044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TP</a:t>
            </a:r>
            <a:endParaRPr lang="en-US" sz="1050" dirty="0"/>
          </a:p>
        </p:txBody>
      </p:sp>
      <p:sp>
        <p:nvSpPr>
          <p:cNvPr id="32" name="Text 13"/>
          <p:cNvSpPr/>
          <p:nvPr/>
        </p:nvSpPr>
        <p:spPr>
          <a:xfrm>
            <a:off x="6400800" y="209550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False Negative (FN) 분석</a:t>
            </a:r>
            <a:endParaRPr lang="en-US" sz="1500" dirty="0"/>
          </a:p>
        </p:txBody>
      </p:sp>
      <p:sp>
        <p:nvSpPr>
          <p:cNvPr id="33" name="Text 14"/>
          <p:cNvSpPr/>
          <p:nvPr/>
        </p:nvSpPr>
        <p:spPr>
          <a:xfrm>
            <a:off x="6477000" y="257175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23</a:t>
            </a:r>
            <a:endParaRPr lang="en-US" sz="1350" dirty="0"/>
          </a:p>
        </p:txBody>
      </p:sp>
      <p:sp>
        <p:nvSpPr>
          <p:cNvPr id="34" name="Text 15"/>
          <p:cNvSpPr/>
          <p:nvPr/>
        </p:nvSpPr>
        <p:spPr>
          <a:xfrm>
            <a:off x="6477000" y="2838450"/>
            <a:ext cx="114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False Negative (FN)</a:t>
            </a:r>
            <a:endParaRPr lang="en-US" sz="1050" dirty="0"/>
          </a:p>
        </p:txBody>
      </p:sp>
      <p:sp>
        <p:nvSpPr>
          <p:cNvPr id="35" name="Text 16"/>
          <p:cNvSpPr/>
          <p:nvPr/>
        </p:nvSpPr>
        <p:spPr>
          <a:xfrm>
            <a:off x="7772400" y="2552700"/>
            <a:ext cx="37338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모델이 유지를 예측했으나 실제로는 이탈한 회원.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위험 고객을 놓친 치명적인 오류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로, 약 2,760만 원의 매출 손실이 발생할 수 있습니다.</a:t>
            </a:r>
            <a:endParaRPr lang="en-US" sz="1200" dirty="0"/>
          </a:p>
        </p:txBody>
      </p:sp>
      <p:sp>
        <p:nvSpPr>
          <p:cNvPr id="36" name="Text 17"/>
          <p:cNvSpPr/>
          <p:nvPr/>
        </p:nvSpPr>
        <p:spPr>
          <a:xfrm>
            <a:off x="6400800" y="388620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비즈니스 임팩트</a:t>
            </a:r>
            <a:endParaRPr lang="en-US" sz="1500" dirty="0"/>
          </a:p>
        </p:txBody>
      </p:sp>
      <p:sp>
        <p:nvSpPr>
          <p:cNvPr id="37" name="Text 18"/>
          <p:cNvSpPr/>
          <p:nvPr/>
        </p:nvSpPr>
        <p:spPr>
          <a:xfrm>
            <a:off x="6686550" y="4267200"/>
            <a:ext cx="4895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FN을 최소화함으로써 실제 이탈 고객을 놓치지 않고 조기에 대응할 수 있습니다.</a:t>
            </a:r>
            <a:endParaRPr lang="en-US" sz="1200" dirty="0"/>
          </a:p>
        </p:txBody>
      </p:sp>
      <p:sp>
        <p:nvSpPr>
          <p:cNvPr id="38" name="Text 19"/>
          <p:cNvSpPr/>
          <p:nvPr/>
        </p:nvSpPr>
        <p:spPr>
          <a:xfrm>
            <a:off x="6686550" y="4800600"/>
            <a:ext cx="4895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본 모델은 FN 비율을 극도로 낮춰, 이탈 고객 예측의 신뢰성을 높였습니다.</a:t>
            </a:r>
            <a:endParaRPr lang="en-US" sz="1200" dirty="0"/>
          </a:p>
        </p:txBody>
      </p:sp>
      <p:sp>
        <p:nvSpPr>
          <p:cNvPr id="39" name="Text 20"/>
          <p:cNvSpPr/>
          <p:nvPr/>
        </p:nvSpPr>
        <p:spPr>
          <a:xfrm>
            <a:off x="6686550" y="5334000"/>
            <a:ext cx="58750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DE04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결과적으로, 매출 손실 방지에 직접적인 기여를 합니다.</a:t>
            </a:r>
            <a:endParaRPr lang="en-US" sz="1200" dirty="0"/>
          </a:p>
        </p:txBody>
      </p:sp>
      <p:sp>
        <p:nvSpPr>
          <p:cNvPr id="40" name="Text 21"/>
          <p:cNvSpPr/>
          <p:nvPr/>
        </p:nvSpPr>
        <p:spPr>
          <a:xfrm>
            <a:off x="2419052" y="6000750"/>
            <a:ext cx="923597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모델은 이탈 고객 예측에서 </a:t>
            </a:r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DE04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높은 신뢰도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제공하며, 비즈니스 전략 수립에 중요한 기반을 제공합니다.</a:t>
            </a: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6191250" cy="33337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81200"/>
            <a:ext cx="2819400" cy="1143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21336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3352800"/>
            <a:ext cx="2819400" cy="1981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800" y="3552825"/>
            <a:ext cx="1333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867400"/>
            <a:ext cx="11277600" cy="5334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성능 비교 그래프</a:t>
            </a:r>
            <a:endParaRPr lang="en-US" sz="2700" dirty="0"/>
          </a:p>
        </p:txBody>
      </p:sp>
      <p:sp>
        <p:nvSpPr>
          <p:cNvPr id="11" name="Text 1"/>
          <p:cNvSpPr/>
          <p:nvPr/>
        </p:nvSpPr>
        <p:spPr>
          <a:xfrm>
            <a:off x="457200" y="11811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8가지 머신러닝 모델의 F1 Score를 비교하여 Stacking Ensemble 모델의 우수성을 확인합니다.</a:t>
            </a:r>
            <a:endParaRPr lang="en-US" sz="1500" dirty="0"/>
          </a:p>
        </p:txBody>
      </p:sp>
      <p:sp>
        <p:nvSpPr>
          <p:cNvPr id="12" name="Text 2"/>
          <p:cNvSpPr/>
          <p:nvPr/>
        </p:nvSpPr>
        <p:spPr>
          <a:xfrm>
            <a:off x="9401175" y="2152650"/>
            <a:ext cx="9779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최고 성능</a:t>
            </a:r>
            <a:endParaRPr lang="en-US" sz="1500" dirty="0"/>
          </a:p>
        </p:txBody>
      </p:sp>
      <p:sp>
        <p:nvSpPr>
          <p:cNvPr id="13" name="Text 3"/>
          <p:cNvSpPr/>
          <p:nvPr/>
        </p:nvSpPr>
        <p:spPr>
          <a:xfrm>
            <a:off x="9067800" y="2514600"/>
            <a:ext cx="2514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Stacking Ensemble 모델이 다른 모델들에 비해 압도적인 F1 Score를 보임</a:t>
            </a:r>
            <a:endParaRPr lang="en-US" sz="1200" dirty="0"/>
          </a:p>
        </p:txBody>
      </p:sp>
      <p:sp>
        <p:nvSpPr>
          <p:cNvPr id="14" name="Text 4"/>
          <p:cNvSpPr/>
          <p:nvPr/>
        </p:nvSpPr>
        <p:spPr>
          <a:xfrm>
            <a:off x="9277350" y="3505200"/>
            <a:ext cx="251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차이</a:t>
            </a:r>
            <a:endParaRPr lang="en-US" sz="1350" dirty="0"/>
          </a:p>
        </p:txBody>
      </p:sp>
      <p:sp>
        <p:nvSpPr>
          <p:cNvPr id="15" name="Text 5"/>
          <p:cNvSpPr/>
          <p:nvPr/>
        </p:nvSpPr>
        <p:spPr>
          <a:xfrm>
            <a:off x="9067800" y="3848100"/>
            <a:ext cx="251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Stacking Ensemble: </a:t>
            </a:r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0.9657</a:t>
            </a:r>
            <a:endParaRPr lang="en-US" sz="1200" dirty="0"/>
          </a:p>
        </p:txBody>
      </p:sp>
      <p:sp>
        <p:nvSpPr>
          <p:cNvPr id="16" name="Text 6"/>
          <p:cNvSpPr/>
          <p:nvPr/>
        </p:nvSpPr>
        <p:spPr>
          <a:xfrm>
            <a:off x="9067800" y="4191000"/>
            <a:ext cx="3017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XGBoost: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0.8847</a:t>
            </a:r>
            <a:endParaRPr lang="en-US" sz="1200" dirty="0"/>
          </a:p>
        </p:txBody>
      </p:sp>
      <p:sp>
        <p:nvSpPr>
          <p:cNvPr id="17" name="Text 7"/>
          <p:cNvSpPr/>
          <p:nvPr/>
        </p:nvSpPr>
        <p:spPr>
          <a:xfrm>
            <a:off x="9067800" y="4495800"/>
            <a:ext cx="3017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LightGBM: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0.8825</a:t>
            </a:r>
            <a:endParaRPr lang="en-US" sz="1200" dirty="0"/>
          </a:p>
        </p:txBody>
      </p:sp>
      <p:sp>
        <p:nvSpPr>
          <p:cNvPr id="18" name="Text 8"/>
          <p:cNvSpPr/>
          <p:nvPr/>
        </p:nvSpPr>
        <p:spPr>
          <a:xfrm>
            <a:off x="9067800" y="4800600"/>
            <a:ext cx="2514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BFDB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최고 성능 모델은 약 8% 높은 F1 Score를 보임</a:t>
            </a:r>
            <a:endParaRPr lang="en-US" sz="1050" dirty="0"/>
          </a:p>
        </p:txBody>
      </p:sp>
      <p:sp>
        <p:nvSpPr>
          <p:cNvPr id="19" name="Text 9"/>
          <p:cNvSpPr/>
          <p:nvPr/>
        </p:nvSpPr>
        <p:spPr>
          <a:xfrm>
            <a:off x="609600" y="6019800"/>
            <a:ext cx="13167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결론: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Stacking Ensemble 모델은 여러 모델의 예측 결과를 결합하여 생성된 앙상블 모델로, 개별 모델의 장점을 결합하여 높은 성능을 보임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6400"/>
            <a:ext cx="11277600" cy="3467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295900"/>
            <a:ext cx="2705100" cy="1104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6959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295900"/>
            <a:ext cx="2705100" cy="1104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100" y="569595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5295900"/>
            <a:ext cx="2705100" cy="1104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56959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700" y="5295900"/>
            <a:ext cx="2705100" cy="1104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2100" y="5695950"/>
            <a:ext cx="257175" cy="3048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개선 타임라인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457200" y="11811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초기부터 최종 모델에 이르기까지, 단계별 성능 개선 과정을 타임라인 그래프로 시각화합니다.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952500" y="5448300"/>
            <a:ext cx="11056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모델</a:t>
            </a:r>
            <a:endParaRPr lang="en-US" sz="1350" dirty="0"/>
          </a:p>
        </p:txBody>
      </p:sp>
      <p:sp>
        <p:nvSpPr>
          <p:cNvPr id="16" name="Text 3"/>
          <p:cNvSpPr/>
          <p:nvPr/>
        </p:nvSpPr>
        <p:spPr>
          <a:xfrm>
            <a:off x="952500" y="5715000"/>
            <a:ext cx="132677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Random Forest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952500" y="5943600"/>
            <a:ext cx="132677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F1: 0.7373</a:t>
            </a:r>
            <a:endParaRPr lang="en-US" sz="1800" dirty="0"/>
          </a:p>
        </p:txBody>
      </p:sp>
      <p:sp>
        <p:nvSpPr>
          <p:cNvPr id="18" name="Text 5"/>
          <p:cNvSpPr/>
          <p:nvPr/>
        </p:nvSpPr>
        <p:spPr>
          <a:xfrm>
            <a:off x="3810000" y="5448300"/>
            <a:ext cx="14103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스태킹</a:t>
            </a:r>
            <a:endParaRPr lang="en-US" sz="1350" dirty="0"/>
          </a:p>
        </p:txBody>
      </p:sp>
      <p:sp>
        <p:nvSpPr>
          <p:cNvPr id="19" name="Text 6"/>
          <p:cNvSpPr/>
          <p:nvPr/>
        </p:nvSpPr>
        <p:spPr>
          <a:xfrm>
            <a:off x="3810000" y="5715000"/>
            <a:ext cx="11752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결합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3810000" y="5943600"/>
            <a:ext cx="141035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+3.0% 향상</a:t>
            </a:r>
            <a:endParaRPr lang="en-US" sz="1800" dirty="0"/>
          </a:p>
        </p:txBody>
      </p:sp>
      <p:sp>
        <p:nvSpPr>
          <p:cNvPr id="21" name="Text 8"/>
          <p:cNvSpPr/>
          <p:nvPr/>
        </p:nvSpPr>
        <p:spPr>
          <a:xfrm>
            <a:off x="6667500" y="5448300"/>
            <a:ext cx="190898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하이퍼파라미터 튜닝</a:t>
            </a:r>
            <a:endParaRPr lang="en-US" sz="1350" dirty="0"/>
          </a:p>
        </p:txBody>
      </p:sp>
      <p:sp>
        <p:nvSpPr>
          <p:cNvPr id="22" name="Text 9"/>
          <p:cNvSpPr/>
          <p:nvPr/>
        </p:nvSpPr>
        <p:spPr>
          <a:xfrm>
            <a:off x="6667500" y="5715000"/>
            <a:ext cx="19089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XGBoost &amp; LightGBM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6667500" y="5943600"/>
            <a:ext cx="190898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+27.2% 향상</a:t>
            </a:r>
            <a:endParaRPr lang="en-US" sz="1800" dirty="0"/>
          </a:p>
        </p:txBody>
      </p:sp>
      <p:sp>
        <p:nvSpPr>
          <p:cNvPr id="24" name="Text 11"/>
          <p:cNvSpPr/>
          <p:nvPr/>
        </p:nvSpPr>
        <p:spPr>
          <a:xfrm>
            <a:off x="9553575" y="5448300"/>
            <a:ext cx="11056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모델</a:t>
            </a:r>
            <a:endParaRPr lang="en-US" sz="1350" dirty="0"/>
          </a:p>
        </p:txBody>
      </p:sp>
      <p:sp>
        <p:nvSpPr>
          <p:cNvPr id="25" name="Text 12"/>
          <p:cNvSpPr/>
          <p:nvPr/>
        </p:nvSpPr>
        <p:spPr>
          <a:xfrm>
            <a:off x="9553575" y="5715000"/>
            <a:ext cx="132677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최적화 &amp; 안정화</a:t>
            </a:r>
            <a:endParaRPr lang="en-US" sz="1200" dirty="0"/>
          </a:p>
        </p:txBody>
      </p:sp>
      <p:sp>
        <p:nvSpPr>
          <p:cNvPr id="26" name="Text 13"/>
          <p:cNvSpPr/>
          <p:nvPr/>
        </p:nvSpPr>
        <p:spPr>
          <a:xfrm>
            <a:off x="9553575" y="5943600"/>
            <a:ext cx="132677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EAB30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F1: 0.9657</a:t>
            </a:r>
            <a:endParaRPr lang="en-US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1100"/>
            <a:ext cx="5334000" cy="3810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6383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25" y="1714500"/>
            <a:ext cx="13335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24765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850" y="25527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3314700"/>
            <a:ext cx="3048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9850" y="339090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4152900"/>
            <a:ext cx="3048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1750" y="42291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499110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1750" y="5067300"/>
            <a:ext cx="190500" cy="1524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특성 중요도 Top 10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6324600" y="11811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비즈니스적 의미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6743700" y="163830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만료까지 남은 기간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6743700" y="1905000"/>
            <a:ext cx="4991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만료 시점에 고객의 재계약 의사를 적극적으로 유도하는 전략이 필요함을 시사합니다.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6743700" y="247650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회원 유지 기간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6743700" y="2743200"/>
            <a:ext cx="4991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고객의 충성도를 나타내며, 장기 관계 유지에 중요한 영향을 미칩니다.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6743700" y="331470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유형 및 기간</a:t>
            </a:r>
            <a:endParaRPr lang="en-US" sz="1350" dirty="0"/>
          </a:p>
        </p:txBody>
      </p:sp>
      <p:sp>
        <p:nvSpPr>
          <p:cNvPr id="22" name="Text 7"/>
          <p:cNvSpPr/>
          <p:nvPr/>
        </p:nvSpPr>
        <p:spPr>
          <a:xfrm>
            <a:off x="6743700" y="3581400"/>
            <a:ext cx="4991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단기 계약 고객의 이탈 위험이 높으므로, 장기 계약 전략의 필요성을 보여줍니다.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6743700" y="415290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최근 수업 참여 빈도</a:t>
            </a:r>
            <a:endParaRPr lang="en-US" sz="1350" dirty="0"/>
          </a:p>
        </p:txBody>
      </p:sp>
      <p:sp>
        <p:nvSpPr>
          <p:cNvPr id="24" name="Text 9"/>
          <p:cNvSpPr/>
          <p:nvPr/>
        </p:nvSpPr>
        <p:spPr>
          <a:xfrm>
            <a:off x="6743700" y="4419600"/>
            <a:ext cx="4991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활동성 감소는 이탈의 중요한 신호이므로, 적극적인 수업 참여 유도가 필요합니다.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6743700" y="499110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누적 수업 참여도</a:t>
            </a:r>
            <a:endParaRPr lang="en-US" sz="1350" dirty="0"/>
          </a:p>
        </p:txBody>
      </p:sp>
      <p:sp>
        <p:nvSpPr>
          <p:cNvPr id="26" name="Text 11"/>
          <p:cNvSpPr/>
          <p:nvPr/>
        </p:nvSpPr>
        <p:spPr>
          <a:xfrm>
            <a:off x="6743700" y="5257800"/>
            <a:ext cx="4991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서비스 활용도 및 만족도를 반영하며, 리텐션 전략에 중요한 기초 자료입니다.</a:t>
            </a:r>
            <a:endParaRPr 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43100"/>
            <a:ext cx="3632150" cy="2019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1336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8" y="219075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850" y="1943100"/>
            <a:ext cx="3632150" cy="2019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350" y="21336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125" y="2190750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2501" y="1943100"/>
            <a:ext cx="3632299" cy="2019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3001" y="21336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4438" y="2190750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152900"/>
            <a:ext cx="3632150" cy="2247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43434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663" y="4400550"/>
            <a:ext cx="219075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9850" y="4152900"/>
            <a:ext cx="3632150" cy="2247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0350" y="43434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5600" y="440055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02501" y="4152900"/>
            <a:ext cx="3632299" cy="2247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3001" y="462915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35876" y="4705350"/>
            <a:ext cx="171450" cy="304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비즈니스 인사이트 5가지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457200" y="1181100"/>
            <a:ext cx="1127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모델 분석을 통해 도출된 핵심 비즈니스 인사이트는 헬스장 운영 전략을 최적화하고 고객 리텐션을 강화하는 데 실질적인 방향을 제시합니다.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1143000" y="2190750"/>
            <a:ext cx="249191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회원의 초기 이탈 위험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647700" y="2628900"/>
            <a:ext cx="32511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가입 후 3개월 이내의 회원들이 가장 높은 이탈률을 보입니다. 이 시기에 서비스 적응 및 만족도 관리가 매우 중요합니다.</a:t>
            </a:r>
            <a:endParaRPr lang="en-US" sz="1050" dirty="0"/>
          </a:p>
        </p:txBody>
      </p:sp>
      <p:sp>
        <p:nvSpPr>
          <p:cNvPr id="26" name="Text 4"/>
          <p:cNvSpPr/>
          <p:nvPr/>
        </p:nvSpPr>
        <p:spPr>
          <a:xfrm>
            <a:off x="4965650" y="2190750"/>
            <a:ext cx="18175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만료 임박 고객</a:t>
            </a:r>
            <a:endParaRPr lang="en-US" sz="1350" dirty="0"/>
          </a:p>
        </p:txBody>
      </p:sp>
      <p:sp>
        <p:nvSpPr>
          <p:cNvPr id="27" name="Text 5"/>
          <p:cNvSpPr/>
          <p:nvPr/>
        </p:nvSpPr>
        <p:spPr>
          <a:xfrm>
            <a:off x="4470350" y="2628900"/>
            <a:ext cx="32511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만료 1개월 전 고객은 다른 고객 대비 이탈 가능성이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3배 이상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높게 나타납니다. 재계약 유도를 위한 선제적인 접근이 필수적입니다.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8788301" y="2190750"/>
            <a:ext cx="28462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수업 참여도와 이탈의 상관관계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8293001" y="2628900"/>
            <a:ext cx="3251299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평균 수업 참여 횟수가 2회 미만인 고객은 5회 이상인 고객에 비해 이탈률이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5배 높습니다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적극적인 수업 참여 유도가 리텐션에 직접적인 영향을 미칩니다.</a:t>
            </a:r>
            <a:endParaRPr lang="en-US" sz="1050" dirty="0"/>
          </a:p>
        </p:txBody>
      </p:sp>
      <p:sp>
        <p:nvSpPr>
          <p:cNvPr id="30" name="Text 8"/>
          <p:cNvSpPr/>
          <p:nvPr/>
        </p:nvSpPr>
        <p:spPr>
          <a:xfrm>
            <a:off x="1143000" y="4400550"/>
            <a:ext cx="15546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결제 방식의 영향</a:t>
            </a:r>
            <a:endParaRPr lang="en-US" sz="1350" dirty="0"/>
          </a:p>
        </p:txBody>
      </p:sp>
      <p:sp>
        <p:nvSpPr>
          <p:cNvPr id="31" name="Text 9"/>
          <p:cNvSpPr/>
          <p:nvPr/>
        </p:nvSpPr>
        <p:spPr>
          <a:xfrm>
            <a:off x="647700" y="4838700"/>
            <a:ext cx="32511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자동 이체 방식이 아닌 수동 결제 고객의 이탈률이 더 높습니다. 결제 편의성 개 improvement를 통해 이탈을 줄일 수 있습니다.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4965650" y="4400550"/>
            <a:ext cx="22290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활동성 감소의 경고 신호</a:t>
            </a:r>
            <a:endParaRPr lang="en-US" sz="1350" dirty="0"/>
          </a:p>
        </p:txBody>
      </p:sp>
      <p:sp>
        <p:nvSpPr>
          <p:cNvPr id="33" name="Text 11"/>
          <p:cNvSpPr/>
          <p:nvPr/>
        </p:nvSpPr>
        <p:spPr>
          <a:xfrm>
            <a:off x="4470350" y="4838700"/>
            <a:ext cx="32511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최근 2주간 활동량이 급격히 감소한 고객은 이탈 위험군으로 분류될 가능성이 높습니다. 활동성 변화를 모니터링하고 즉각적인 개입이 필요합니다.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8902601" y="4724400"/>
            <a:ext cx="14351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기대효과</a:t>
            </a:r>
            <a:endParaRPr lang="en-US" sz="1500" dirty="0"/>
          </a:p>
        </p:txBody>
      </p:sp>
      <p:sp>
        <p:nvSpPr>
          <p:cNvPr id="35" name="Text 13"/>
          <p:cNvSpPr/>
          <p:nvPr/>
        </p:nvSpPr>
        <p:spPr>
          <a:xfrm>
            <a:off x="8293001" y="5238750"/>
            <a:ext cx="325129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이러한 인사이트들은 헬스장 운영 전략을 최적화하고, 고객 리텐션을 강화하며, ROI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586%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달성하는 데 기여할 것입니다.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5524500" cy="2247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859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15621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133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650" y="21336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1257300"/>
            <a:ext cx="5524500" cy="2247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14859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7488" y="1562100"/>
            <a:ext cx="200025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21336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8750" y="21336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733800"/>
            <a:ext cx="5524500" cy="2247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39624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403860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46101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95650" y="46101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3733800"/>
            <a:ext cx="5524500" cy="2247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396240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53200" y="4038600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46101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48750" y="4610100"/>
            <a:ext cx="15240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고객 세그먼트별 이탈 패턴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295400" y="1581150"/>
            <a:ext cx="14987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단기 회원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4804618" y="1619250"/>
            <a:ext cx="113817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가입 3개월 이내</a:t>
            </a:r>
            <a:endParaRPr lang="en-US" sz="1050" dirty="0"/>
          </a:p>
        </p:txBody>
      </p:sp>
      <p:sp>
        <p:nvSpPr>
          <p:cNvPr id="27" name="Text 3"/>
          <p:cNvSpPr/>
          <p:nvPr/>
        </p:nvSpPr>
        <p:spPr>
          <a:xfrm>
            <a:off x="914400" y="2095500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원인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723900" y="24003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서비스 적응 실패</a:t>
            </a:r>
            <a:endParaRPr lang="en-US" sz="1050" dirty="0"/>
          </a:p>
        </p:txBody>
      </p:sp>
      <p:sp>
        <p:nvSpPr>
          <p:cNvPr id="29" name="Text 5"/>
          <p:cNvSpPr/>
          <p:nvPr/>
        </p:nvSpPr>
        <p:spPr>
          <a:xfrm>
            <a:off x="723900" y="25908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기대 불일치</a:t>
            </a:r>
            <a:endParaRPr lang="en-US" sz="1050" dirty="0"/>
          </a:p>
        </p:txBody>
      </p:sp>
      <p:sp>
        <p:nvSpPr>
          <p:cNvPr id="30" name="Text 6"/>
          <p:cNvSpPr/>
          <p:nvPr/>
        </p:nvSpPr>
        <p:spPr>
          <a:xfrm>
            <a:off x="723900" y="27813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동기 부여 상실</a:t>
            </a:r>
            <a:endParaRPr lang="en-US" sz="1050" dirty="0"/>
          </a:p>
        </p:txBody>
      </p:sp>
      <p:sp>
        <p:nvSpPr>
          <p:cNvPr id="31" name="Text 7"/>
          <p:cNvSpPr/>
          <p:nvPr/>
        </p:nvSpPr>
        <p:spPr>
          <a:xfrm>
            <a:off x="3524250" y="2095500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패턴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3333750" y="24003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수업 참여율 저조</a:t>
            </a:r>
            <a:endParaRPr lang="en-US" sz="1050" dirty="0"/>
          </a:p>
        </p:txBody>
      </p:sp>
      <p:sp>
        <p:nvSpPr>
          <p:cNvPr id="33" name="Text 9"/>
          <p:cNvSpPr/>
          <p:nvPr/>
        </p:nvSpPr>
        <p:spPr>
          <a:xfrm>
            <a:off x="3333750" y="25908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이용 빈도 낮음</a:t>
            </a:r>
            <a:endParaRPr lang="en-US" sz="1050" dirty="0"/>
          </a:p>
        </p:txBody>
      </p:sp>
      <p:sp>
        <p:nvSpPr>
          <p:cNvPr id="34" name="Text 10"/>
          <p:cNvSpPr/>
          <p:nvPr/>
        </p:nvSpPr>
        <p:spPr>
          <a:xfrm>
            <a:off x="7048500" y="1581150"/>
            <a:ext cx="2019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만료 임박 회원</a:t>
            </a:r>
            <a:endParaRPr lang="en-US" sz="1500" dirty="0"/>
          </a:p>
        </p:txBody>
      </p:sp>
      <p:sp>
        <p:nvSpPr>
          <p:cNvPr id="35" name="Text 11"/>
          <p:cNvSpPr/>
          <p:nvPr/>
        </p:nvSpPr>
        <p:spPr>
          <a:xfrm>
            <a:off x="10235357" y="1619250"/>
            <a:ext cx="152501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종료 1~2개월 전</a:t>
            </a:r>
            <a:endParaRPr lang="en-US" sz="1050" dirty="0"/>
          </a:p>
        </p:txBody>
      </p:sp>
      <p:sp>
        <p:nvSpPr>
          <p:cNvPr id="36" name="Text 12"/>
          <p:cNvSpPr/>
          <p:nvPr/>
        </p:nvSpPr>
        <p:spPr>
          <a:xfrm>
            <a:off x="6667500" y="2095500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원인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6477000" y="24003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재계약 필요성 인지 부족</a:t>
            </a:r>
            <a:endParaRPr lang="en-US" sz="1050" dirty="0"/>
          </a:p>
        </p:txBody>
      </p:sp>
      <p:sp>
        <p:nvSpPr>
          <p:cNvPr id="38" name="Text 14"/>
          <p:cNvSpPr/>
          <p:nvPr/>
        </p:nvSpPr>
        <p:spPr>
          <a:xfrm>
            <a:off x="6477000" y="25908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 헬스장 비교</a:t>
            </a:r>
            <a:endParaRPr lang="en-US" sz="1050" dirty="0"/>
          </a:p>
        </p:txBody>
      </p:sp>
      <p:sp>
        <p:nvSpPr>
          <p:cNvPr id="39" name="Text 15"/>
          <p:cNvSpPr/>
          <p:nvPr/>
        </p:nvSpPr>
        <p:spPr>
          <a:xfrm>
            <a:off x="6477000" y="27813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가격 민감도</a:t>
            </a:r>
            <a:endParaRPr lang="en-US" sz="1050" dirty="0"/>
          </a:p>
        </p:txBody>
      </p:sp>
      <p:sp>
        <p:nvSpPr>
          <p:cNvPr id="40" name="Text 16"/>
          <p:cNvSpPr/>
          <p:nvPr/>
        </p:nvSpPr>
        <p:spPr>
          <a:xfrm>
            <a:off x="9277350" y="2095500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패턴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9086850" y="24003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재계약 상담 거부</a:t>
            </a:r>
            <a:endParaRPr lang="en-US" sz="1050" dirty="0"/>
          </a:p>
        </p:txBody>
      </p:sp>
      <p:sp>
        <p:nvSpPr>
          <p:cNvPr id="42" name="Text 18"/>
          <p:cNvSpPr/>
          <p:nvPr/>
        </p:nvSpPr>
        <p:spPr>
          <a:xfrm>
            <a:off x="9086850" y="25908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활동량 유지 또는 감소</a:t>
            </a:r>
            <a:endParaRPr lang="en-US" sz="1050" dirty="0"/>
          </a:p>
        </p:txBody>
      </p:sp>
      <p:sp>
        <p:nvSpPr>
          <p:cNvPr id="43" name="Text 19"/>
          <p:cNvSpPr/>
          <p:nvPr/>
        </p:nvSpPr>
        <p:spPr>
          <a:xfrm>
            <a:off x="1295400" y="4057650"/>
            <a:ext cx="2247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활동성 저조 장기 회원</a:t>
            </a:r>
            <a:endParaRPr lang="en-US" sz="1500" dirty="0"/>
          </a:p>
        </p:txBody>
      </p:sp>
      <p:sp>
        <p:nvSpPr>
          <p:cNvPr id="44" name="Text 20"/>
          <p:cNvSpPr/>
          <p:nvPr/>
        </p:nvSpPr>
        <p:spPr>
          <a:xfrm>
            <a:off x="3478411" y="4095750"/>
            <a:ext cx="272962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가입 6개월 이상, 최근 1개월 활동 없음</a:t>
            </a:r>
            <a:endParaRPr lang="en-US" sz="1050" dirty="0"/>
          </a:p>
        </p:txBody>
      </p:sp>
      <p:sp>
        <p:nvSpPr>
          <p:cNvPr id="45" name="Text 21"/>
          <p:cNvSpPr/>
          <p:nvPr/>
        </p:nvSpPr>
        <p:spPr>
          <a:xfrm>
            <a:off x="914400" y="4572000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원인</a:t>
            </a:r>
            <a:endParaRPr lang="en-US" sz="1200" dirty="0"/>
          </a:p>
        </p:txBody>
      </p:sp>
      <p:sp>
        <p:nvSpPr>
          <p:cNvPr id="46" name="Text 22"/>
          <p:cNvSpPr/>
          <p:nvPr/>
        </p:nvSpPr>
        <p:spPr>
          <a:xfrm>
            <a:off x="723900" y="48768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운동 흥미 상실</a:t>
            </a:r>
            <a:endParaRPr lang="en-US" sz="1050" dirty="0"/>
          </a:p>
        </p:txBody>
      </p:sp>
      <p:sp>
        <p:nvSpPr>
          <p:cNvPr id="47" name="Text 23"/>
          <p:cNvSpPr/>
          <p:nvPr/>
        </p:nvSpPr>
        <p:spPr>
          <a:xfrm>
            <a:off x="723900" y="50673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개인 사정</a:t>
            </a:r>
            <a:endParaRPr lang="en-US" sz="1050" dirty="0"/>
          </a:p>
        </p:txBody>
      </p:sp>
      <p:sp>
        <p:nvSpPr>
          <p:cNvPr id="48" name="Text 24"/>
          <p:cNvSpPr/>
          <p:nvPr/>
        </p:nvSpPr>
        <p:spPr>
          <a:xfrm>
            <a:off x="723900" y="52578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서비스 불만족 누적</a:t>
            </a:r>
            <a:endParaRPr lang="en-US" sz="1050" dirty="0"/>
          </a:p>
        </p:txBody>
      </p:sp>
      <p:sp>
        <p:nvSpPr>
          <p:cNvPr id="49" name="Text 25"/>
          <p:cNvSpPr/>
          <p:nvPr/>
        </p:nvSpPr>
        <p:spPr>
          <a:xfrm>
            <a:off x="3524250" y="4572000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패턴</a:t>
            </a:r>
            <a:endParaRPr lang="en-US" sz="1200" dirty="0"/>
          </a:p>
        </p:txBody>
      </p:sp>
      <p:sp>
        <p:nvSpPr>
          <p:cNvPr id="50" name="Text 26"/>
          <p:cNvSpPr/>
          <p:nvPr/>
        </p:nvSpPr>
        <p:spPr>
          <a:xfrm>
            <a:off x="3333750" y="4876800"/>
            <a:ext cx="29032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수업 참여 및 시설 이용 중단</a:t>
            </a:r>
            <a:endParaRPr lang="en-US" sz="1050" dirty="0"/>
          </a:p>
        </p:txBody>
      </p:sp>
      <p:sp>
        <p:nvSpPr>
          <p:cNvPr id="51" name="Text 27"/>
          <p:cNvSpPr/>
          <p:nvPr/>
        </p:nvSpPr>
        <p:spPr>
          <a:xfrm>
            <a:off x="3333750" y="5067300"/>
            <a:ext cx="29032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결제는 유지되나 활동 없음</a:t>
            </a:r>
            <a:endParaRPr lang="en-US" sz="1050" dirty="0"/>
          </a:p>
        </p:txBody>
      </p:sp>
      <p:sp>
        <p:nvSpPr>
          <p:cNvPr id="52" name="Text 28"/>
          <p:cNvSpPr/>
          <p:nvPr/>
        </p:nvSpPr>
        <p:spPr>
          <a:xfrm>
            <a:off x="7048500" y="4057650"/>
            <a:ext cx="2705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프로그램 불만족 회원</a:t>
            </a:r>
            <a:endParaRPr lang="en-US" sz="1500" dirty="0"/>
          </a:p>
        </p:txBody>
      </p:sp>
      <p:sp>
        <p:nvSpPr>
          <p:cNvPr id="53" name="Text 29"/>
          <p:cNvSpPr/>
          <p:nvPr/>
        </p:nvSpPr>
        <p:spPr>
          <a:xfrm>
            <a:off x="9854059" y="4095750"/>
            <a:ext cx="198256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수업 참여 후 활동 감소</a:t>
            </a:r>
            <a:endParaRPr lang="en-US" sz="1050" dirty="0"/>
          </a:p>
        </p:txBody>
      </p:sp>
      <p:sp>
        <p:nvSpPr>
          <p:cNvPr id="54" name="Text 30"/>
          <p:cNvSpPr/>
          <p:nvPr/>
        </p:nvSpPr>
        <p:spPr>
          <a:xfrm>
            <a:off x="6667500" y="4572000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원인</a:t>
            </a:r>
            <a:endParaRPr lang="en-US" sz="1200" dirty="0"/>
          </a:p>
        </p:txBody>
      </p:sp>
      <p:sp>
        <p:nvSpPr>
          <p:cNvPr id="55" name="Text 31"/>
          <p:cNvSpPr/>
          <p:nvPr/>
        </p:nvSpPr>
        <p:spPr>
          <a:xfrm>
            <a:off x="6477000" y="4876800"/>
            <a:ext cx="29032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프로그램에 대한 불만족</a:t>
            </a:r>
            <a:endParaRPr lang="en-US" sz="1050" dirty="0"/>
          </a:p>
        </p:txBody>
      </p:sp>
      <p:sp>
        <p:nvSpPr>
          <p:cNvPr id="56" name="Text 32"/>
          <p:cNvSpPr/>
          <p:nvPr/>
        </p:nvSpPr>
        <p:spPr>
          <a:xfrm>
            <a:off x="6477000" y="50673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강사와의 불화</a:t>
            </a:r>
            <a:endParaRPr lang="en-US" sz="1050" dirty="0"/>
          </a:p>
        </p:txBody>
      </p:sp>
      <p:sp>
        <p:nvSpPr>
          <p:cNvPr id="57" name="Text 33"/>
          <p:cNvSpPr/>
          <p:nvPr/>
        </p:nvSpPr>
        <p:spPr>
          <a:xfrm>
            <a:off x="6477000" y="52578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운동 효과 미미</a:t>
            </a:r>
            <a:endParaRPr lang="en-US" sz="1050" dirty="0"/>
          </a:p>
        </p:txBody>
      </p:sp>
      <p:sp>
        <p:nvSpPr>
          <p:cNvPr id="58" name="Text 34"/>
          <p:cNvSpPr/>
          <p:nvPr/>
        </p:nvSpPr>
        <p:spPr>
          <a:xfrm>
            <a:off x="9277350" y="4572000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패턴</a:t>
            </a:r>
            <a:endParaRPr lang="en-US" sz="1200" dirty="0"/>
          </a:p>
        </p:txBody>
      </p:sp>
      <p:sp>
        <p:nvSpPr>
          <p:cNvPr id="59" name="Text 35"/>
          <p:cNvSpPr/>
          <p:nvPr/>
        </p:nvSpPr>
        <p:spPr>
          <a:xfrm>
            <a:off x="9086850" y="4876800"/>
            <a:ext cx="2419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해당 프로그램 참여 중단</a:t>
            </a:r>
            <a:endParaRPr lang="en-US" sz="1050" dirty="0"/>
          </a:p>
        </p:txBody>
      </p:sp>
      <p:sp>
        <p:nvSpPr>
          <p:cNvPr id="60" name="Text 36"/>
          <p:cNvSpPr/>
          <p:nvPr/>
        </p:nvSpPr>
        <p:spPr>
          <a:xfrm>
            <a:off x="9086850" y="5067300"/>
            <a:ext cx="2419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다른 프로그램으로 전환하지 않고 이탈</a:t>
            </a:r>
            <a:endParaRPr lang="en-US" sz="1050" dirty="0"/>
          </a:p>
        </p:txBody>
      </p:sp>
      <p:sp>
        <p:nvSpPr>
          <p:cNvPr id="61" name="Text 37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세그먼트별 이탈 패턴 분석을 통해 맞춤형 리텐션 전략을 수립할 수 있습니다.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43100"/>
            <a:ext cx="5715000" cy="33337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471" y="2057400"/>
            <a:ext cx="2026890" cy="1485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971" y="22479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7761" y="2057400"/>
            <a:ext cx="2026890" cy="1485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8261" y="22479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8471" y="3695700"/>
            <a:ext cx="2026890" cy="1524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8971" y="388620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7761" y="3695700"/>
            <a:ext cx="2026890" cy="1524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8261" y="38862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5562600"/>
            <a:ext cx="11277600" cy="838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5810250"/>
            <a:ext cx="219075" cy="3429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ROI 분석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457200" y="1181100"/>
            <a:ext cx="1127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기반 이탈 예측 프로젝트는 투자 대비 높은 경제적 효과를 창출할 것으로 예상됩니다. 총 투자 비용과 예상되는 매출 증대 효과를 분석하여 ROI 586%를 달성할 수 있음을 확인했습니다.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8090446" y="2266950"/>
            <a:ext cx="11431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투자 비용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7718971" y="2628900"/>
            <a:ext cx="197506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7.1억원</a:t>
            </a:r>
            <a:endParaRPr lang="en-US" sz="2250" dirty="0"/>
          </a:p>
        </p:txBody>
      </p:sp>
      <p:sp>
        <p:nvSpPr>
          <p:cNvPr id="19" name="Text 4"/>
          <p:cNvSpPr/>
          <p:nvPr/>
        </p:nvSpPr>
        <p:spPr>
          <a:xfrm>
            <a:off x="7718971" y="2971800"/>
            <a:ext cx="164589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개발, 시스템 구축, 운영 및 유지보수</a:t>
            </a:r>
            <a:endParaRPr lang="en-US" sz="1050" dirty="0"/>
          </a:p>
        </p:txBody>
      </p:sp>
      <p:sp>
        <p:nvSpPr>
          <p:cNvPr id="20" name="Text 5"/>
          <p:cNvSpPr/>
          <p:nvPr/>
        </p:nvSpPr>
        <p:spPr>
          <a:xfrm>
            <a:off x="10241161" y="2266950"/>
            <a:ext cx="6745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효과</a:t>
            </a:r>
            <a:endParaRPr lang="en-US" sz="1350" dirty="0"/>
          </a:p>
        </p:txBody>
      </p:sp>
      <p:sp>
        <p:nvSpPr>
          <p:cNvPr id="21" name="Text 6"/>
          <p:cNvSpPr/>
          <p:nvPr/>
        </p:nvSpPr>
        <p:spPr>
          <a:xfrm>
            <a:off x="9898261" y="2628900"/>
            <a:ext cx="197506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41.6억원</a:t>
            </a:r>
            <a:endParaRPr lang="en-US" sz="2250" dirty="0"/>
          </a:p>
        </p:txBody>
      </p:sp>
      <p:sp>
        <p:nvSpPr>
          <p:cNvPr id="22" name="Text 7"/>
          <p:cNvSpPr/>
          <p:nvPr/>
        </p:nvSpPr>
        <p:spPr>
          <a:xfrm>
            <a:off x="9898261" y="2971800"/>
            <a:ext cx="164589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방지를 통한 매출 유지 및 증대</a:t>
            </a:r>
            <a:endParaRPr lang="en-US" sz="1050" dirty="0"/>
          </a:p>
        </p:txBody>
      </p:sp>
      <p:sp>
        <p:nvSpPr>
          <p:cNvPr id="23" name="Text 8"/>
          <p:cNvSpPr/>
          <p:nvPr/>
        </p:nvSpPr>
        <p:spPr>
          <a:xfrm>
            <a:off x="8090446" y="3905250"/>
            <a:ext cx="6172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순이익</a:t>
            </a:r>
            <a:endParaRPr lang="en-US" sz="1350" dirty="0"/>
          </a:p>
        </p:txBody>
      </p:sp>
      <p:sp>
        <p:nvSpPr>
          <p:cNvPr id="24" name="Text 9"/>
          <p:cNvSpPr/>
          <p:nvPr/>
        </p:nvSpPr>
        <p:spPr>
          <a:xfrm>
            <a:off x="7718971" y="4267200"/>
            <a:ext cx="197506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34.5억원</a:t>
            </a:r>
            <a:endParaRPr lang="en-US" sz="2250" dirty="0"/>
          </a:p>
        </p:txBody>
      </p:sp>
      <p:sp>
        <p:nvSpPr>
          <p:cNvPr id="25" name="Text 10"/>
          <p:cNvSpPr/>
          <p:nvPr/>
        </p:nvSpPr>
        <p:spPr>
          <a:xfrm>
            <a:off x="7718971" y="4610100"/>
            <a:ext cx="19750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효과 - 총 투자 비용</a:t>
            </a:r>
            <a:endParaRPr lang="en-US" sz="1050" dirty="0"/>
          </a:p>
        </p:txBody>
      </p:sp>
      <p:sp>
        <p:nvSpPr>
          <p:cNvPr id="26" name="Text 11"/>
          <p:cNvSpPr/>
          <p:nvPr/>
        </p:nvSpPr>
        <p:spPr>
          <a:xfrm>
            <a:off x="10184011" y="3905250"/>
            <a:ext cx="3659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ROI</a:t>
            </a:r>
            <a:endParaRPr lang="en-US" sz="1350" dirty="0"/>
          </a:p>
        </p:txBody>
      </p:sp>
      <p:sp>
        <p:nvSpPr>
          <p:cNvPr id="27" name="Text 12"/>
          <p:cNvSpPr/>
          <p:nvPr/>
        </p:nvSpPr>
        <p:spPr>
          <a:xfrm>
            <a:off x="9898261" y="4267200"/>
            <a:ext cx="197506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DE04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586%</a:t>
            </a:r>
            <a:endParaRPr lang="en-US" sz="2700" dirty="0"/>
          </a:p>
        </p:txBody>
      </p:sp>
      <p:sp>
        <p:nvSpPr>
          <p:cNvPr id="28" name="Text 13"/>
          <p:cNvSpPr/>
          <p:nvPr/>
        </p:nvSpPr>
        <p:spPr>
          <a:xfrm>
            <a:off x="9898261" y="4648200"/>
            <a:ext cx="164589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효과 / 총 투자 비용 × 100</a:t>
            </a:r>
            <a:endParaRPr lang="en-US" sz="1050" dirty="0"/>
          </a:p>
        </p:txBody>
      </p:sp>
      <p:sp>
        <p:nvSpPr>
          <p:cNvPr id="29" name="Text 14"/>
          <p:cNvSpPr/>
          <p:nvPr/>
        </p:nvSpPr>
        <p:spPr>
          <a:xfrm>
            <a:off x="981075" y="5715000"/>
            <a:ext cx="106013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분석은 프로젝트가 단순한 기술 도입을 넘어, 헬스장의 재무 건전성과 지속 가능한 성장에 크게 기여할 전략적 가치를 가진다는 것을 보여줍니다.</a:t>
            </a:r>
            <a:endParaRPr lang="en-US" sz="13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3606701" cy="1943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828800"/>
            <a:ext cx="421184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92" y="19050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501" y="1600200"/>
            <a:ext cx="3606850" cy="1943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001" y="1828800"/>
            <a:ext cx="446782" cy="457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517" y="19050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950" y="1600200"/>
            <a:ext cx="3606701" cy="1943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8450" y="17907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2750" y="18669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771900"/>
            <a:ext cx="3606701" cy="1943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396240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288" y="4038600"/>
            <a:ext cx="200025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2501" y="3771900"/>
            <a:ext cx="3606850" cy="19431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3001" y="4000500"/>
            <a:ext cx="439341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59796" y="4076700"/>
            <a:ext cx="28575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7950" y="3771900"/>
            <a:ext cx="3606701" cy="19431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18450" y="4000500"/>
            <a:ext cx="439341" cy="457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38108" y="4076700"/>
            <a:ext cx="200025" cy="304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6019800"/>
            <a:ext cx="11277600" cy="6096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9600" y="6172200"/>
            <a:ext cx="171450" cy="3048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6대 액션 플랜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457200" y="1066800"/>
            <a:ext cx="1127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예측 모델을 활용한 고객 유지율 향상을 위한 실행 가능한 전략 제안</a:t>
            </a:r>
            <a:endParaRPr lang="en-US" sz="1200" dirty="0"/>
          </a:p>
        </p:txBody>
      </p:sp>
      <p:sp>
        <p:nvSpPr>
          <p:cNvPr id="26" name="Text 2"/>
          <p:cNvSpPr/>
          <p:nvPr/>
        </p:nvSpPr>
        <p:spPr>
          <a:xfrm>
            <a:off x="1221284" y="1790700"/>
            <a:ext cx="265211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위험군 대상 맞춤형 프로모션</a:t>
            </a:r>
            <a:endParaRPr lang="en-US" sz="1500" dirty="0"/>
          </a:p>
        </p:txBody>
      </p:sp>
      <p:sp>
        <p:nvSpPr>
          <p:cNvPr id="27" name="Text 3"/>
          <p:cNvSpPr/>
          <p:nvPr/>
        </p:nvSpPr>
        <p:spPr>
          <a:xfrm>
            <a:off x="647700" y="2438400"/>
            <a:ext cx="32257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모델이 예측한 이탈 위험이 높은 회원들에게 개인화된 할인, 무료 PT 세션, 기간 연장 등의 인센티브를 제공하여 이탈을 방지합니다.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5082183" y="1790700"/>
            <a:ext cx="262666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회원 온보딩 프로그램 강화</a:t>
            </a:r>
            <a:endParaRPr lang="en-US" sz="1500" dirty="0"/>
          </a:p>
        </p:txBody>
      </p:sp>
      <p:sp>
        <p:nvSpPr>
          <p:cNvPr id="29" name="Text 5"/>
          <p:cNvSpPr/>
          <p:nvPr/>
        </p:nvSpPr>
        <p:spPr>
          <a:xfrm>
            <a:off x="4483001" y="2438400"/>
            <a:ext cx="3225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가입 초기 3개월 이내 이탈률이 높은 신규 회원을 대상으로 전담 트레이너 배정, 운동 목표 설정 지원, 정기적인 만족도 조사 등을 통해 적응을 돕습니다.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8928050" y="1885950"/>
            <a:ext cx="29337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비활동 회원 재활성화 캠페인</a:t>
            </a:r>
            <a:endParaRPr lang="en-US" sz="1500" dirty="0"/>
          </a:p>
        </p:txBody>
      </p:sp>
      <p:sp>
        <p:nvSpPr>
          <p:cNvPr id="31" name="Text 7"/>
          <p:cNvSpPr/>
          <p:nvPr/>
        </p:nvSpPr>
        <p:spPr>
          <a:xfrm>
            <a:off x="8318450" y="2362200"/>
            <a:ext cx="32257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최근 활동이 저조한 회원들에게는 맞춤형 운동 프로그램 추천, 그룹 클래스 초대, 건강 관리 팁 제공 등 동기 부여를 위한 메시지를 발송합니다.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1257300" y="4057650"/>
            <a:ext cx="30609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만료 임박 회원 관리 강화</a:t>
            </a:r>
            <a:endParaRPr lang="en-US" sz="1500" dirty="0"/>
          </a:p>
        </p:txBody>
      </p:sp>
      <p:sp>
        <p:nvSpPr>
          <p:cNvPr id="33" name="Text 9"/>
          <p:cNvSpPr/>
          <p:nvPr/>
        </p:nvSpPr>
        <p:spPr>
          <a:xfrm>
            <a:off x="647700" y="4533900"/>
            <a:ext cx="32257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만료가 임박한 회원들에게는 재등록 혜택 안내, 장기 회원 전환 프로모션, 계약 연장 상담 등을 통해 이탈 전 선제적으로 대응합니다.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5074741" y="3962400"/>
            <a:ext cx="263410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고객 피드백 시스템 개선 및 반영</a:t>
            </a:r>
            <a:endParaRPr lang="en-US" sz="1500" dirty="0"/>
          </a:p>
        </p:txBody>
      </p:sp>
      <p:sp>
        <p:nvSpPr>
          <p:cNvPr id="35" name="Text 11"/>
          <p:cNvSpPr/>
          <p:nvPr/>
        </p:nvSpPr>
        <p:spPr>
          <a:xfrm>
            <a:off x="4483001" y="4610100"/>
            <a:ext cx="3225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정기적인 설문조사, 1:1 상담을 통해 고객 불만 사항을 조기에 파악하고, 시설 개선, 프로그램 다양화 등 피드백을 적극 반영하여 고객 만족도를 높입니다.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8910191" y="3962400"/>
            <a:ext cx="263396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직원 교육 및 인센티브 제도 도입</a:t>
            </a:r>
            <a:endParaRPr lang="en-US" sz="1500" dirty="0"/>
          </a:p>
        </p:txBody>
      </p:sp>
      <p:sp>
        <p:nvSpPr>
          <p:cNvPr id="37" name="Text 13"/>
          <p:cNvSpPr/>
          <p:nvPr/>
        </p:nvSpPr>
        <p:spPr>
          <a:xfrm>
            <a:off x="8318450" y="4610100"/>
            <a:ext cx="322570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예측 모델 활용법 및 고객 응대 교육을 강화하고, 고객 유지 성과에 따른 인센티브 제도를 도입하여 직원들의 적극적인 참여를 독려합니다.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895350" y="6191250"/>
            <a:ext cx="100705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액션 플랜들은 즉각적인 실행이 가능하며, 고객 경험 개 improvement와 매출 증대에 직접적으로 기여합니다.</a:t>
            </a:r>
            <a:endParaRPr lang="en-US" sz="1350" dirty="0"/>
          </a:p>
        </p:txBody>
      </p:sp>
      <p:sp>
        <p:nvSpPr>
          <p:cNvPr id="39" name="Text 15"/>
          <p:cNvSpPr/>
          <p:nvPr/>
        </p:nvSpPr>
        <p:spPr>
          <a:xfrm>
            <a:off x="11181814" y="6229350"/>
            <a:ext cx="40058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19/23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391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3759101" cy="2133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300" y="1485900"/>
            <a:ext cx="3429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695700"/>
            <a:ext cx="3606701" cy="1409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9243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501" y="3695700"/>
            <a:ext cx="3606850" cy="1409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1101" y="3924300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950" y="3695700"/>
            <a:ext cx="3606701" cy="1409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550" y="39243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410200"/>
            <a:ext cx="11277600" cy="1485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3649" y="5638800"/>
            <a:ext cx="390525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8657" y="5638800"/>
            <a:ext cx="3429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66090" y="5638800"/>
            <a:ext cx="390525" cy="3810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 &amp; 목적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685800" y="2095500"/>
            <a:ext cx="33019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업계 문제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685800" y="2476500"/>
            <a:ext cx="330190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30%</a:t>
            </a:r>
            <a:endParaRPr lang="en-US" sz="2700" dirty="0"/>
          </a:p>
        </p:txBody>
      </p:sp>
      <p:sp>
        <p:nvSpPr>
          <p:cNvPr id="19" name="Text 3"/>
          <p:cNvSpPr/>
          <p:nvPr/>
        </p:nvSpPr>
        <p:spPr>
          <a:xfrm>
            <a:off x="685800" y="2933700"/>
            <a:ext cx="33019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회원 이탈률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4597301" y="1714500"/>
            <a:ext cx="71373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헬스장 업계는 평균 30%에 달하는 높은 회원 이탈률로 인해 지속적인 매출 손실을 겪고 있습니다.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4597301" y="2400300"/>
            <a:ext cx="71373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본 프로젝트는 AI 기반 이탈 예측 모델을 통해 이러한 문제를 해결하고, 다음과 같은 명확한 목표를 달성하고자 합니다.</a:t>
            </a:r>
            <a:endParaRPr lang="en-US" sz="1500" dirty="0"/>
          </a:p>
        </p:txBody>
      </p:sp>
      <p:sp>
        <p:nvSpPr>
          <p:cNvPr id="22" name="Text 6"/>
          <p:cNvSpPr/>
          <p:nvPr/>
        </p:nvSpPr>
        <p:spPr>
          <a:xfrm>
            <a:off x="1123950" y="3962400"/>
            <a:ext cx="25401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위험 고객 조기 탐지</a:t>
            </a:r>
            <a:endParaRPr lang="en-US" sz="1500" dirty="0"/>
          </a:p>
        </p:txBody>
      </p:sp>
      <p:sp>
        <p:nvSpPr>
          <p:cNvPr id="23" name="Text 7"/>
          <p:cNvSpPr/>
          <p:nvPr/>
        </p:nvSpPr>
        <p:spPr>
          <a:xfrm>
            <a:off x="685800" y="4419600"/>
            <a:ext cx="31495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가능성이 높은 고객을 사전에 식별하여 선제적인 대응을 가능하게 합니다.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5035451" y="3962400"/>
            <a:ext cx="2476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맞춤형 리텐션 전략 수립</a:t>
            </a:r>
            <a:endParaRPr lang="en-US" sz="1500" dirty="0"/>
          </a:p>
        </p:txBody>
      </p:sp>
      <p:sp>
        <p:nvSpPr>
          <p:cNvPr id="25" name="Text 9"/>
          <p:cNvSpPr/>
          <p:nvPr/>
        </p:nvSpPr>
        <p:spPr>
          <a:xfrm>
            <a:off x="4521101" y="4419600"/>
            <a:ext cx="3149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고객 세그먼트별 특성을 고려한 개인화된 유지 전략을 개발합니다.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8794700" y="3962400"/>
            <a:ext cx="2705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의사결정 체계</a:t>
            </a:r>
            <a:endParaRPr lang="en-US" sz="1500" dirty="0"/>
          </a:p>
        </p:txBody>
      </p:sp>
      <p:sp>
        <p:nvSpPr>
          <p:cNvPr id="27" name="Text 11"/>
          <p:cNvSpPr/>
          <p:nvPr/>
        </p:nvSpPr>
        <p:spPr>
          <a:xfrm>
            <a:off x="8356550" y="4419600"/>
            <a:ext cx="31495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정量化적인 데이터를 바탕으로 효율적인 비즈니스 운영을 지원합니다.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685800" y="5695950"/>
            <a:ext cx="794861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목적</a:t>
            </a:r>
            <a:endParaRPr lang="en-US" sz="1800" dirty="0"/>
          </a:p>
        </p:txBody>
      </p:sp>
      <p:sp>
        <p:nvSpPr>
          <p:cNvPr id="29" name="Text 13"/>
          <p:cNvSpPr/>
          <p:nvPr/>
        </p:nvSpPr>
        <p:spPr>
          <a:xfrm>
            <a:off x="685800" y="6076950"/>
            <a:ext cx="794861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이탈률 25% 감소를 통해 연간 </a:t>
            </a:r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DE04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41.6억 원</a:t>
            </a:r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 추가 매출을 확보하고, 지속 가능한 성장을 도모하는 것입니다.</a:t>
            </a:r>
            <a:endParaRPr lang="en-US" sz="1500" dirty="0"/>
          </a:p>
        </p:txBody>
      </p:sp>
      <p:sp>
        <p:nvSpPr>
          <p:cNvPr id="30" name="Text 14"/>
          <p:cNvSpPr/>
          <p:nvPr/>
        </p:nvSpPr>
        <p:spPr>
          <a:xfrm>
            <a:off x="8714378" y="6096000"/>
            <a:ext cx="8692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 Score</a:t>
            </a:r>
            <a:endParaRPr lang="en-US" sz="1350" dirty="0"/>
          </a:p>
        </p:txBody>
      </p:sp>
      <p:sp>
        <p:nvSpPr>
          <p:cNvPr id="31" name="Text 15"/>
          <p:cNvSpPr/>
          <p:nvPr/>
        </p:nvSpPr>
        <p:spPr>
          <a:xfrm>
            <a:off x="8714378" y="6362700"/>
            <a:ext cx="8692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0.9657</a:t>
            </a:r>
            <a:endParaRPr lang="en-US" sz="1800" dirty="0"/>
          </a:p>
        </p:txBody>
      </p:sp>
      <p:sp>
        <p:nvSpPr>
          <p:cNvPr id="32" name="Text 16"/>
          <p:cNvSpPr/>
          <p:nvPr/>
        </p:nvSpPr>
        <p:spPr>
          <a:xfrm>
            <a:off x="9751129" y="6096000"/>
            <a:ext cx="7779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Recall</a:t>
            </a:r>
            <a:endParaRPr lang="en-US" sz="1350" dirty="0"/>
          </a:p>
        </p:txBody>
      </p:sp>
      <p:sp>
        <p:nvSpPr>
          <p:cNvPr id="33" name="Text 17"/>
          <p:cNvSpPr/>
          <p:nvPr/>
        </p:nvSpPr>
        <p:spPr>
          <a:xfrm>
            <a:off x="9751129" y="6362700"/>
            <a:ext cx="77795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79.7%</a:t>
            </a:r>
            <a:endParaRPr lang="en-US" sz="1800" dirty="0"/>
          </a:p>
        </p:txBody>
      </p:sp>
      <p:sp>
        <p:nvSpPr>
          <p:cNvPr id="34" name="Text 18"/>
          <p:cNvSpPr/>
          <p:nvPr/>
        </p:nvSpPr>
        <p:spPr>
          <a:xfrm>
            <a:off x="10710580" y="6096000"/>
            <a:ext cx="7016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ROI</a:t>
            </a:r>
            <a:endParaRPr lang="en-US" sz="1350" dirty="0"/>
          </a:p>
        </p:txBody>
      </p:sp>
      <p:sp>
        <p:nvSpPr>
          <p:cNvPr id="35" name="Text 19"/>
          <p:cNvSpPr/>
          <p:nvPr/>
        </p:nvSpPr>
        <p:spPr>
          <a:xfrm>
            <a:off x="10710580" y="6362700"/>
            <a:ext cx="70169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586%</a:t>
            </a: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67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6400"/>
            <a:ext cx="5524500" cy="25527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76400"/>
            <a:ext cx="5524500" cy="609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8288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4765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0099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238500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467100"/>
            <a:ext cx="133350" cy="133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695700"/>
            <a:ext cx="133350" cy="1333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924300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1676400"/>
            <a:ext cx="5524500" cy="2552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1676400"/>
            <a:ext cx="5524500" cy="609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18288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24765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300990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3238500"/>
            <a:ext cx="133350" cy="1333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91300" y="3467100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369570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91300" y="3924300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4457700"/>
            <a:ext cx="5524500" cy="2552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4457700"/>
            <a:ext cx="5524500" cy="6096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4610100"/>
            <a:ext cx="200025" cy="304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600" y="52578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9600" y="5791200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8200" y="6019800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8200" y="6248400"/>
            <a:ext cx="133350" cy="1333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8200" y="6477000"/>
            <a:ext cx="133350" cy="13335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8200" y="6705600"/>
            <a:ext cx="133350" cy="13335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10300" y="4457700"/>
            <a:ext cx="5524500" cy="25527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10300" y="4457700"/>
            <a:ext cx="5524500" cy="6096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362700" y="4610100"/>
            <a:ext cx="171450" cy="3048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362700" y="5257800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62700" y="5791200"/>
            <a:ext cx="114300" cy="1524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91300" y="6019800"/>
            <a:ext cx="133350" cy="13335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591300" y="6248400"/>
            <a:ext cx="133350" cy="13335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91300" y="6477000"/>
            <a:ext cx="133350" cy="13335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591300" y="6705600"/>
            <a:ext cx="133350" cy="133350"/>
          </a:xfrm>
          <a:prstGeom prst="rect">
            <a:avLst/>
          </a:prstGeom>
        </p:spPr>
      </p:pic>
      <p:sp>
        <p:nvSpPr>
          <p:cNvPr id="40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세그먼트별 전략</a:t>
            </a:r>
            <a:endParaRPr lang="en-US" sz="2700" dirty="0"/>
          </a:p>
        </p:txBody>
      </p:sp>
      <p:sp>
        <p:nvSpPr>
          <p:cNvPr id="41" name="Text 1"/>
          <p:cNvSpPr/>
          <p:nvPr/>
        </p:nvSpPr>
        <p:spPr>
          <a:xfrm>
            <a:off x="457200" y="11811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고객 세그먼트별 이탈 패턴 분석 결과를 바탕으로, 각 그룹의 특성과 이탈 원인에 최적화된 맞춤형 리텐션 전략을 제안합니다.</a:t>
            </a:r>
            <a:endParaRPr lang="en-US" sz="1350" dirty="0"/>
          </a:p>
        </p:txBody>
      </p:sp>
      <p:sp>
        <p:nvSpPr>
          <p:cNvPr id="42" name="Text 2"/>
          <p:cNvSpPr/>
          <p:nvPr/>
        </p:nvSpPr>
        <p:spPr>
          <a:xfrm>
            <a:off x="1009650" y="1847850"/>
            <a:ext cx="33402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단기 회원 (가입 3개월 이내)</a:t>
            </a:r>
            <a:endParaRPr lang="en-US" sz="1500" dirty="0"/>
          </a:p>
        </p:txBody>
      </p:sp>
      <p:sp>
        <p:nvSpPr>
          <p:cNvPr id="43" name="Text 3"/>
          <p:cNvSpPr/>
          <p:nvPr/>
        </p:nvSpPr>
        <p:spPr>
          <a:xfrm>
            <a:off x="838200" y="24384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원인</a:t>
            </a:r>
            <a:endParaRPr lang="en-US" sz="1200" dirty="0"/>
          </a:p>
        </p:txBody>
      </p:sp>
      <p:sp>
        <p:nvSpPr>
          <p:cNvPr id="44" name="Text 4"/>
          <p:cNvSpPr/>
          <p:nvPr/>
        </p:nvSpPr>
        <p:spPr>
          <a:xfrm>
            <a:off x="838200" y="2667000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헬스장 환경 부적응, 운동 목표 상실, 초기 기대 불충족</a:t>
            </a:r>
            <a:endParaRPr lang="en-US" sz="1050" dirty="0"/>
          </a:p>
        </p:txBody>
      </p:sp>
      <p:sp>
        <p:nvSpPr>
          <p:cNvPr id="45" name="Text 5"/>
          <p:cNvSpPr/>
          <p:nvPr/>
        </p:nvSpPr>
        <p:spPr>
          <a:xfrm>
            <a:off x="800100" y="29718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전략</a:t>
            </a:r>
            <a:endParaRPr lang="en-US" sz="1200" dirty="0"/>
          </a:p>
        </p:txBody>
      </p:sp>
      <p:sp>
        <p:nvSpPr>
          <p:cNvPr id="46" name="Text 6"/>
          <p:cNvSpPr/>
          <p:nvPr/>
        </p:nvSpPr>
        <p:spPr>
          <a:xfrm>
            <a:off x="1047750" y="3200400"/>
            <a:ext cx="18936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전담 트레이너의 밀착 관리</a:t>
            </a:r>
            <a:endParaRPr lang="en-US" sz="1050" dirty="0"/>
          </a:p>
        </p:txBody>
      </p:sp>
      <p:sp>
        <p:nvSpPr>
          <p:cNvPr id="47" name="Text 7"/>
          <p:cNvSpPr/>
          <p:nvPr/>
        </p:nvSpPr>
        <p:spPr>
          <a:xfrm>
            <a:off x="1047750" y="3429000"/>
            <a:ext cx="170717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 1회 운동 진척도 상담</a:t>
            </a:r>
            <a:endParaRPr lang="en-US" sz="1050" dirty="0"/>
          </a:p>
        </p:txBody>
      </p:sp>
      <p:sp>
        <p:nvSpPr>
          <p:cNvPr id="48" name="Text 8"/>
          <p:cNvSpPr/>
          <p:nvPr/>
        </p:nvSpPr>
        <p:spPr>
          <a:xfrm>
            <a:off x="1047750" y="3657600"/>
            <a:ext cx="19380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소규모 그룹 운동 참여 유도</a:t>
            </a:r>
            <a:endParaRPr lang="en-US" sz="1050" dirty="0"/>
          </a:p>
        </p:txBody>
      </p:sp>
      <p:sp>
        <p:nvSpPr>
          <p:cNvPr id="49" name="Text 9"/>
          <p:cNvSpPr/>
          <p:nvPr/>
        </p:nvSpPr>
        <p:spPr>
          <a:xfrm>
            <a:off x="1047750" y="3886200"/>
            <a:ext cx="234707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첫 달 만족도 설문 및 피드백 반영</a:t>
            </a:r>
            <a:endParaRPr lang="en-US" sz="1050" dirty="0"/>
          </a:p>
        </p:txBody>
      </p:sp>
      <p:sp>
        <p:nvSpPr>
          <p:cNvPr id="50" name="Text 10"/>
          <p:cNvSpPr/>
          <p:nvPr/>
        </p:nvSpPr>
        <p:spPr>
          <a:xfrm>
            <a:off x="6705600" y="1847850"/>
            <a:ext cx="34038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활동 저조 회원 (월 평균 2회 미만)</a:t>
            </a:r>
            <a:endParaRPr lang="en-US" sz="1500" dirty="0"/>
          </a:p>
        </p:txBody>
      </p:sp>
      <p:sp>
        <p:nvSpPr>
          <p:cNvPr id="51" name="Text 11"/>
          <p:cNvSpPr/>
          <p:nvPr/>
        </p:nvSpPr>
        <p:spPr>
          <a:xfrm>
            <a:off x="6591300" y="24384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원인</a:t>
            </a:r>
            <a:endParaRPr lang="en-US" sz="1200" dirty="0"/>
          </a:p>
        </p:txBody>
      </p:sp>
      <p:sp>
        <p:nvSpPr>
          <p:cNvPr id="52" name="Text 12"/>
          <p:cNvSpPr/>
          <p:nvPr/>
        </p:nvSpPr>
        <p:spPr>
          <a:xfrm>
            <a:off x="6591300" y="2667000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운동 흥미 상실, 바쁜 일정, 동기 부여 부족</a:t>
            </a:r>
            <a:endParaRPr lang="en-US" sz="1050" dirty="0"/>
          </a:p>
        </p:txBody>
      </p:sp>
      <p:sp>
        <p:nvSpPr>
          <p:cNvPr id="53" name="Text 13"/>
          <p:cNvSpPr/>
          <p:nvPr/>
        </p:nvSpPr>
        <p:spPr>
          <a:xfrm>
            <a:off x="6553200" y="29718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전략</a:t>
            </a:r>
            <a:endParaRPr lang="en-US" sz="1200" dirty="0"/>
          </a:p>
        </p:txBody>
      </p:sp>
      <p:sp>
        <p:nvSpPr>
          <p:cNvPr id="54" name="Text 14"/>
          <p:cNvSpPr/>
          <p:nvPr/>
        </p:nvSpPr>
        <p:spPr>
          <a:xfrm>
            <a:off x="6800850" y="3200400"/>
            <a:ext cx="30937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개인 맞춤형 운동 루틴 제안 (단시간 고효율)</a:t>
            </a:r>
            <a:endParaRPr lang="en-US" sz="1050" dirty="0"/>
          </a:p>
        </p:txBody>
      </p:sp>
      <p:sp>
        <p:nvSpPr>
          <p:cNvPr id="55" name="Text 15"/>
          <p:cNvSpPr/>
          <p:nvPr/>
        </p:nvSpPr>
        <p:spPr>
          <a:xfrm>
            <a:off x="6800850" y="3429000"/>
            <a:ext cx="22136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온라인 홈트레이닝 콘텐츠 제공</a:t>
            </a:r>
            <a:endParaRPr lang="en-US" sz="1050" dirty="0"/>
          </a:p>
        </p:txBody>
      </p:sp>
      <p:sp>
        <p:nvSpPr>
          <p:cNvPr id="56" name="Text 16"/>
          <p:cNvSpPr/>
          <p:nvPr/>
        </p:nvSpPr>
        <p:spPr>
          <a:xfrm>
            <a:off x="6800850" y="3657600"/>
            <a:ext cx="1209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친구 초대 이벤트</a:t>
            </a:r>
            <a:endParaRPr lang="en-US" sz="1050" dirty="0"/>
          </a:p>
        </p:txBody>
      </p:sp>
      <p:sp>
        <p:nvSpPr>
          <p:cNvPr id="57" name="Text 17"/>
          <p:cNvSpPr/>
          <p:nvPr/>
        </p:nvSpPr>
        <p:spPr>
          <a:xfrm>
            <a:off x="6800850" y="3886200"/>
            <a:ext cx="15291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리마인더 메시지 발송</a:t>
            </a:r>
            <a:endParaRPr lang="en-US" sz="1050" dirty="0"/>
          </a:p>
        </p:txBody>
      </p:sp>
      <p:sp>
        <p:nvSpPr>
          <p:cNvPr id="58" name="Text 18"/>
          <p:cNvSpPr/>
          <p:nvPr/>
        </p:nvSpPr>
        <p:spPr>
          <a:xfrm>
            <a:off x="923925" y="4629150"/>
            <a:ext cx="38610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만료 임박 회원 (만료 1개월 이내)</a:t>
            </a:r>
            <a:endParaRPr lang="en-US" sz="1500" dirty="0"/>
          </a:p>
        </p:txBody>
      </p:sp>
      <p:sp>
        <p:nvSpPr>
          <p:cNvPr id="59" name="Text 19"/>
          <p:cNvSpPr/>
          <p:nvPr/>
        </p:nvSpPr>
        <p:spPr>
          <a:xfrm>
            <a:off x="838200" y="52197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원인</a:t>
            </a:r>
            <a:endParaRPr lang="en-US" sz="1200" dirty="0"/>
          </a:p>
        </p:txBody>
      </p:sp>
      <p:sp>
        <p:nvSpPr>
          <p:cNvPr id="60" name="Text 20"/>
          <p:cNvSpPr/>
          <p:nvPr/>
        </p:nvSpPr>
        <p:spPr>
          <a:xfrm>
            <a:off x="838200" y="5448300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재등록 필요성 인지 부족, 타 헬스장 비교, 가격 부담</a:t>
            </a:r>
            <a:endParaRPr lang="en-US" sz="1050" dirty="0"/>
          </a:p>
        </p:txBody>
      </p:sp>
      <p:sp>
        <p:nvSpPr>
          <p:cNvPr id="61" name="Text 21"/>
          <p:cNvSpPr/>
          <p:nvPr/>
        </p:nvSpPr>
        <p:spPr>
          <a:xfrm>
            <a:off x="800100" y="57531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전략</a:t>
            </a:r>
            <a:endParaRPr lang="en-US" sz="1200" dirty="0"/>
          </a:p>
        </p:txBody>
      </p:sp>
      <p:sp>
        <p:nvSpPr>
          <p:cNvPr id="62" name="Text 22"/>
          <p:cNvSpPr/>
          <p:nvPr/>
        </p:nvSpPr>
        <p:spPr>
          <a:xfrm>
            <a:off x="1047750" y="5981700"/>
            <a:ext cx="28716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재등록 시 특별 할인 및 추가 서비스 제공</a:t>
            </a:r>
            <a:endParaRPr lang="en-US" sz="1050" dirty="0"/>
          </a:p>
        </p:txBody>
      </p:sp>
      <p:sp>
        <p:nvSpPr>
          <p:cNvPr id="63" name="Text 23"/>
          <p:cNvSpPr/>
          <p:nvPr/>
        </p:nvSpPr>
        <p:spPr>
          <a:xfrm>
            <a:off x="1047750" y="6210300"/>
            <a:ext cx="161805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계약 시 혜택 강화</a:t>
            </a:r>
            <a:endParaRPr lang="en-US" sz="1050" dirty="0"/>
          </a:p>
        </p:txBody>
      </p:sp>
      <p:sp>
        <p:nvSpPr>
          <p:cNvPr id="64" name="Text 24"/>
          <p:cNvSpPr/>
          <p:nvPr/>
        </p:nvSpPr>
        <p:spPr>
          <a:xfrm>
            <a:off x="1047750" y="6438900"/>
            <a:ext cx="209811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개인별 운동 성과 리포트 제공</a:t>
            </a:r>
            <a:endParaRPr lang="en-US" sz="1050" dirty="0"/>
          </a:p>
        </p:txBody>
      </p:sp>
      <p:sp>
        <p:nvSpPr>
          <p:cNvPr id="65" name="Text 25"/>
          <p:cNvSpPr/>
          <p:nvPr/>
        </p:nvSpPr>
        <p:spPr>
          <a:xfrm>
            <a:off x="1047750" y="6667500"/>
            <a:ext cx="15735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경쟁사 대비 강점 부각</a:t>
            </a:r>
            <a:endParaRPr lang="en-US" sz="1050" dirty="0"/>
          </a:p>
        </p:txBody>
      </p:sp>
      <p:sp>
        <p:nvSpPr>
          <p:cNvPr id="66" name="Text 26"/>
          <p:cNvSpPr/>
          <p:nvPr/>
        </p:nvSpPr>
        <p:spPr>
          <a:xfrm>
            <a:off x="6648450" y="4629150"/>
            <a:ext cx="392441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우수 회원 (1년 이상, 꾸준한 활동)</a:t>
            </a:r>
            <a:endParaRPr lang="en-US" sz="1500" dirty="0"/>
          </a:p>
        </p:txBody>
      </p:sp>
      <p:sp>
        <p:nvSpPr>
          <p:cNvPr id="67" name="Text 27"/>
          <p:cNvSpPr/>
          <p:nvPr/>
        </p:nvSpPr>
        <p:spPr>
          <a:xfrm>
            <a:off x="6591300" y="52197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원인</a:t>
            </a:r>
            <a:endParaRPr lang="en-US" sz="1200" dirty="0"/>
          </a:p>
        </p:txBody>
      </p:sp>
      <p:sp>
        <p:nvSpPr>
          <p:cNvPr id="68" name="Text 28"/>
          <p:cNvSpPr/>
          <p:nvPr/>
        </p:nvSpPr>
        <p:spPr>
          <a:xfrm>
            <a:off x="6591300" y="5448300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새로운 자극 필요, 서비스 식상함, 시설 노후화</a:t>
            </a:r>
            <a:endParaRPr lang="en-US" sz="1050" dirty="0"/>
          </a:p>
        </p:txBody>
      </p:sp>
      <p:sp>
        <p:nvSpPr>
          <p:cNvPr id="69" name="Text 29"/>
          <p:cNvSpPr/>
          <p:nvPr/>
        </p:nvSpPr>
        <p:spPr>
          <a:xfrm>
            <a:off x="6553200" y="57531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전략</a:t>
            </a:r>
            <a:endParaRPr lang="en-US" sz="1200" dirty="0"/>
          </a:p>
        </p:txBody>
      </p:sp>
      <p:sp>
        <p:nvSpPr>
          <p:cNvPr id="70" name="Text 30"/>
          <p:cNvSpPr/>
          <p:nvPr/>
        </p:nvSpPr>
        <p:spPr>
          <a:xfrm>
            <a:off x="6800850" y="5981700"/>
            <a:ext cx="15085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VIP 전용 클래스 운영</a:t>
            </a:r>
            <a:endParaRPr lang="en-US" sz="1050" dirty="0"/>
          </a:p>
        </p:txBody>
      </p:sp>
      <p:sp>
        <p:nvSpPr>
          <p:cNvPr id="71" name="Text 31"/>
          <p:cNvSpPr/>
          <p:nvPr/>
        </p:nvSpPr>
        <p:spPr>
          <a:xfrm>
            <a:off x="6800850" y="6210300"/>
            <a:ext cx="24626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프로그램 우선 체험 기회 제공</a:t>
            </a:r>
            <a:endParaRPr lang="en-US" sz="1050" dirty="0"/>
          </a:p>
        </p:txBody>
      </p:sp>
      <p:sp>
        <p:nvSpPr>
          <p:cNvPr id="72" name="Text 32"/>
          <p:cNvSpPr/>
          <p:nvPr/>
        </p:nvSpPr>
        <p:spPr>
          <a:xfrm>
            <a:off x="6800850" y="6438900"/>
            <a:ext cx="160055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우수 회원 감사 이 vent</a:t>
            </a:r>
            <a:endParaRPr lang="en-US" sz="1050" dirty="0"/>
          </a:p>
        </p:txBody>
      </p:sp>
      <p:sp>
        <p:nvSpPr>
          <p:cNvPr id="73" name="Text 33"/>
          <p:cNvSpPr/>
          <p:nvPr/>
        </p:nvSpPr>
        <p:spPr>
          <a:xfrm>
            <a:off x="6800850" y="6667500"/>
            <a:ext cx="161805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개선 시 의견 수렴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6400"/>
            <a:ext cx="3606701" cy="1638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866900"/>
            <a:ext cx="200025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501" y="1676400"/>
            <a:ext cx="3606850" cy="1638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001" y="1866900"/>
            <a:ext cx="200025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950" y="1676400"/>
            <a:ext cx="3606701" cy="1638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8450" y="186690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543300"/>
            <a:ext cx="5524500" cy="2476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038600"/>
            <a:ext cx="3810000" cy="1714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543300"/>
            <a:ext cx="5524500" cy="2476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41148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46482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5181600"/>
            <a:ext cx="190500" cy="2667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3년 ROI 예측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457200" y="11811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기반 이탈 예측 모델 도입을 통해 향후 3년간 예상되는 이탈률 감소 목표와 그에 따른 매출 증대 효과 및 ROI 변화를 예측합니다.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962025" y="1885950"/>
            <a:ext cx="5843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1년차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647700" y="2286000"/>
            <a:ext cx="9652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이탈률 감소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3568303" y="2286000"/>
            <a:ext cx="3661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25%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647700" y="2590800"/>
            <a:ext cx="1198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매출 증대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3182987" y="2590800"/>
            <a:ext cx="8284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+41.6억원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647700" y="2895600"/>
            <a:ext cx="3252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ROI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3483620" y="2895600"/>
            <a:ext cx="4677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586%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4797326" y="1885950"/>
            <a:ext cx="5843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2년차</a:t>
            </a:r>
            <a:endParaRPr lang="en-US" sz="1500" dirty="0"/>
          </a:p>
        </p:txBody>
      </p:sp>
      <p:sp>
        <p:nvSpPr>
          <p:cNvPr id="26" name="Text 10"/>
          <p:cNvSpPr/>
          <p:nvPr/>
        </p:nvSpPr>
        <p:spPr>
          <a:xfrm>
            <a:off x="4483001" y="2286000"/>
            <a:ext cx="9652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이탈률 감소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7403753" y="2286000"/>
            <a:ext cx="3661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40%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4483001" y="2590800"/>
            <a:ext cx="1198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매출 증대</a:t>
            </a:r>
            <a:endParaRPr lang="en-US" sz="1200" dirty="0"/>
          </a:p>
        </p:txBody>
      </p:sp>
      <p:sp>
        <p:nvSpPr>
          <p:cNvPr id="29" name="Text 13"/>
          <p:cNvSpPr/>
          <p:nvPr/>
        </p:nvSpPr>
        <p:spPr>
          <a:xfrm>
            <a:off x="7145536" y="2590800"/>
            <a:ext cx="6759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+62억원</a:t>
            </a:r>
            <a:endParaRPr lang="en-US" sz="1200" dirty="0"/>
          </a:p>
        </p:txBody>
      </p:sp>
      <p:sp>
        <p:nvSpPr>
          <p:cNvPr id="30" name="Text 14"/>
          <p:cNvSpPr/>
          <p:nvPr/>
        </p:nvSpPr>
        <p:spPr>
          <a:xfrm>
            <a:off x="4483001" y="2895600"/>
            <a:ext cx="3252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ROI</a:t>
            </a:r>
            <a:endParaRPr lang="en-US" sz="1200" dirty="0"/>
          </a:p>
        </p:txBody>
      </p:sp>
      <p:sp>
        <p:nvSpPr>
          <p:cNvPr id="31" name="Text 15"/>
          <p:cNvSpPr/>
          <p:nvPr/>
        </p:nvSpPr>
        <p:spPr>
          <a:xfrm>
            <a:off x="7319070" y="2895600"/>
            <a:ext cx="4677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750%</a:t>
            </a:r>
            <a:endParaRPr lang="en-US" sz="1200" dirty="0"/>
          </a:p>
        </p:txBody>
      </p:sp>
      <p:sp>
        <p:nvSpPr>
          <p:cNvPr id="32" name="Text 16"/>
          <p:cNvSpPr/>
          <p:nvPr/>
        </p:nvSpPr>
        <p:spPr>
          <a:xfrm>
            <a:off x="8632775" y="1885950"/>
            <a:ext cx="5843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3년차</a:t>
            </a:r>
            <a:endParaRPr lang="en-US" sz="1500" dirty="0"/>
          </a:p>
        </p:txBody>
      </p:sp>
      <p:sp>
        <p:nvSpPr>
          <p:cNvPr id="33" name="Text 17"/>
          <p:cNvSpPr/>
          <p:nvPr/>
        </p:nvSpPr>
        <p:spPr>
          <a:xfrm>
            <a:off x="8318450" y="2286000"/>
            <a:ext cx="9652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이탈률 감소</a:t>
            </a:r>
            <a:endParaRPr lang="en-US" sz="1200" dirty="0"/>
          </a:p>
        </p:txBody>
      </p:sp>
      <p:sp>
        <p:nvSpPr>
          <p:cNvPr id="34" name="Text 18"/>
          <p:cNvSpPr/>
          <p:nvPr/>
        </p:nvSpPr>
        <p:spPr>
          <a:xfrm>
            <a:off x="11239054" y="2286000"/>
            <a:ext cx="3661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50%</a:t>
            </a:r>
            <a:endParaRPr lang="en-US" sz="1200" dirty="0"/>
          </a:p>
        </p:txBody>
      </p:sp>
      <p:sp>
        <p:nvSpPr>
          <p:cNvPr id="35" name="Text 19"/>
          <p:cNvSpPr/>
          <p:nvPr/>
        </p:nvSpPr>
        <p:spPr>
          <a:xfrm>
            <a:off x="8318450" y="2590800"/>
            <a:ext cx="1198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매출 증대</a:t>
            </a:r>
            <a:endParaRPr lang="en-US" sz="1200" dirty="0"/>
          </a:p>
        </p:txBody>
      </p:sp>
      <p:sp>
        <p:nvSpPr>
          <p:cNvPr id="36" name="Text 20"/>
          <p:cNvSpPr/>
          <p:nvPr/>
        </p:nvSpPr>
        <p:spPr>
          <a:xfrm>
            <a:off x="10980837" y="2590800"/>
            <a:ext cx="6759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+78억원</a:t>
            </a:r>
            <a:endParaRPr lang="en-US" sz="1200" dirty="0"/>
          </a:p>
        </p:txBody>
      </p:sp>
      <p:sp>
        <p:nvSpPr>
          <p:cNvPr id="37" name="Text 21"/>
          <p:cNvSpPr/>
          <p:nvPr/>
        </p:nvSpPr>
        <p:spPr>
          <a:xfrm>
            <a:off x="8318450" y="2895600"/>
            <a:ext cx="3252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ROI</a:t>
            </a:r>
            <a:endParaRPr lang="en-US" sz="1200" dirty="0"/>
          </a:p>
        </p:txBody>
      </p:sp>
      <p:sp>
        <p:nvSpPr>
          <p:cNvPr id="38" name="Text 22"/>
          <p:cNvSpPr/>
          <p:nvPr/>
        </p:nvSpPr>
        <p:spPr>
          <a:xfrm>
            <a:off x="11154370" y="2895600"/>
            <a:ext cx="4677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850%</a:t>
            </a:r>
            <a:endParaRPr lang="en-US" sz="1200" dirty="0"/>
          </a:p>
        </p:txBody>
      </p:sp>
      <p:sp>
        <p:nvSpPr>
          <p:cNvPr id="39" name="Text 23"/>
          <p:cNvSpPr/>
          <p:nvPr/>
        </p:nvSpPr>
        <p:spPr>
          <a:xfrm>
            <a:off x="609600" y="3695700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ROI 추세</a:t>
            </a:r>
            <a:endParaRPr lang="en-US" sz="1350" dirty="0"/>
          </a:p>
        </p:txBody>
      </p:sp>
      <p:sp>
        <p:nvSpPr>
          <p:cNvPr id="40" name="Text 24"/>
          <p:cNvSpPr/>
          <p:nvPr/>
        </p:nvSpPr>
        <p:spPr>
          <a:xfrm>
            <a:off x="6362700" y="3695700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성공 요인</a:t>
            </a:r>
            <a:endParaRPr lang="en-US" sz="1350" dirty="0"/>
          </a:p>
        </p:txBody>
      </p:sp>
      <p:sp>
        <p:nvSpPr>
          <p:cNvPr id="41" name="Text 25"/>
          <p:cNvSpPr/>
          <p:nvPr/>
        </p:nvSpPr>
        <p:spPr>
          <a:xfrm>
            <a:off x="6667500" y="4076700"/>
            <a:ext cx="30969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경영진의 의지</a:t>
            </a:r>
            <a:endParaRPr lang="en-US" sz="1200" dirty="0"/>
          </a:p>
        </p:txBody>
      </p:sp>
      <p:sp>
        <p:nvSpPr>
          <p:cNvPr id="42" name="Text 26"/>
          <p:cNvSpPr/>
          <p:nvPr/>
        </p:nvSpPr>
        <p:spPr>
          <a:xfrm>
            <a:off x="6667500" y="4305300"/>
            <a:ext cx="371635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의사결정 문 culture 정착 및 전략적 지원</a:t>
            </a:r>
            <a:endParaRPr lang="en-US" sz="1050" dirty="0"/>
          </a:p>
        </p:txBody>
      </p:sp>
      <p:sp>
        <p:nvSpPr>
          <p:cNvPr id="43" name="Text 27"/>
          <p:cNvSpPr/>
          <p:nvPr/>
        </p:nvSpPr>
        <p:spPr>
          <a:xfrm>
            <a:off x="6667500" y="4610100"/>
            <a:ext cx="36302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담당자의 적극적인 활용</a:t>
            </a:r>
            <a:endParaRPr lang="en-US" sz="1200" dirty="0"/>
          </a:p>
        </p:txBody>
      </p:sp>
      <p:sp>
        <p:nvSpPr>
          <p:cNvPr id="44" name="Text 28"/>
          <p:cNvSpPr/>
          <p:nvPr/>
        </p:nvSpPr>
        <p:spPr>
          <a:xfrm>
            <a:off x="6667500" y="4838700"/>
            <a:ext cx="435625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예측 결과를 실제 액션 플랜으로 전환하고 실행하는 역량</a:t>
            </a:r>
            <a:endParaRPr lang="en-US" sz="1050" dirty="0"/>
          </a:p>
        </p:txBody>
      </p:sp>
      <p:sp>
        <p:nvSpPr>
          <p:cNvPr id="45" name="Text 29"/>
          <p:cNvSpPr/>
          <p:nvPr/>
        </p:nvSpPr>
        <p:spPr>
          <a:xfrm>
            <a:off x="6667500" y="5143500"/>
            <a:ext cx="380062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지속적인 개선</a:t>
            </a:r>
            <a:endParaRPr lang="en-US" sz="1200" dirty="0"/>
          </a:p>
        </p:txBody>
      </p:sp>
      <p:sp>
        <p:nvSpPr>
          <p:cNvPr id="46" name="Text 30"/>
          <p:cNvSpPr/>
          <p:nvPr/>
        </p:nvSpPr>
        <p:spPr>
          <a:xfrm>
            <a:off x="6667500" y="5372100"/>
            <a:ext cx="456074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성능 모니터링 및 데이터 업데이트를 통한 예측 정확도 향상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12" y="1257300"/>
            <a:ext cx="190500" cy="190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323" y="1581150"/>
            <a:ext cx="4119265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25" y="125730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762" y="1581150"/>
            <a:ext cx="4119265" cy="3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2863" y="125730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247900"/>
            <a:ext cx="3606701" cy="3200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476500"/>
            <a:ext cx="219075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0099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35433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2501" y="2247900"/>
            <a:ext cx="3606850" cy="3200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101" y="2476500"/>
            <a:ext cx="247650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101" y="30099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1101" y="33147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7950" y="2247900"/>
            <a:ext cx="3606701" cy="3200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550" y="2476500"/>
            <a:ext cx="285750" cy="3429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6550" y="30099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6550" y="33147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5753100"/>
            <a:ext cx="11277600" cy="647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600" y="5905500"/>
            <a:ext cx="219075" cy="3429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향후 개선 전략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008162" y="1524000"/>
            <a:ext cx="365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단기</a:t>
            </a:r>
            <a:endParaRPr lang="en-US" sz="1200" dirty="0"/>
          </a:p>
        </p:txBody>
      </p:sp>
      <p:sp>
        <p:nvSpPr>
          <p:cNvPr id="25" name="Text 2"/>
          <p:cNvSpPr/>
          <p:nvPr/>
        </p:nvSpPr>
        <p:spPr>
          <a:xfrm>
            <a:off x="838200" y="1752600"/>
            <a:ext cx="7736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6개월 이내</a:t>
            </a:r>
            <a:endParaRPr lang="en-US" sz="1050" dirty="0"/>
          </a:p>
        </p:txBody>
      </p:sp>
      <p:sp>
        <p:nvSpPr>
          <p:cNvPr id="26" name="Text 3"/>
          <p:cNvSpPr/>
          <p:nvPr/>
        </p:nvSpPr>
        <p:spPr>
          <a:xfrm>
            <a:off x="6010275" y="1524000"/>
            <a:ext cx="365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A855F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중기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5906988" y="1752600"/>
            <a:ext cx="6136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1년 이내</a:t>
            </a:r>
            <a:endParaRPr lang="en-US" sz="1050" dirty="0"/>
          </a:p>
        </p:txBody>
      </p:sp>
      <p:sp>
        <p:nvSpPr>
          <p:cNvPr id="28" name="Text 5"/>
          <p:cNvSpPr/>
          <p:nvPr/>
        </p:nvSpPr>
        <p:spPr>
          <a:xfrm>
            <a:off x="10945713" y="1524000"/>
            <a:ext cx="365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338C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10842427" y="1752600"/>
            <a:ext cx="6136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3년 이내</a:t>
            </a:r>
            <a:endParaRPr lang="en-US" sz="1050" dirty="0"/>
          </a:p>
        </p:txBody>
      </p:sp>
      <p:sp>
        <p:nvSpPr>
          <p:cNvPr id="30" name="Text 7"/>
          <p:cNvSpPr/>
          <p:nvPr/>
        </p:nvSpPr>
        <p:spPr>
          <a:xfrm>
            <a:off x="1057275" y="2514600"/>
            <a:ext cx="2476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예측 시스템 도입</a:t>
            </a:r>
            <a:endParaRPr lang="en-US" sz="1500" dirty="0"/>
          </a:p>
        </p:txBody>
      </p:sp>
      <p:sp>
        <p:nvSpPr>
          <p:cNvPr id="31" name="Text 8"/>
          <p:cNvSpPr/>
          <p:nvPr/>
        </p:nvSpPr>
        <p:spPr>
          <a:xfrm>
            <a:off x="914400" y="29718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현재 배치(Batch) 방식을 실시간(Real-time)으로 전환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914400" y="35052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고객 행동 변화에 즉각적으로 대응 가능하도록 개선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4921151" y="2514600"/>
            <a:ext cx="2247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추가 데이터 소스 통합</a:t>
            </a:r>
            <a:endParaRPr lang="en-US" sz="1500" dirty="0"/>
          </a:p>
        </p:txBody>
      </p:sp>
      <p:sp>
        <p:nvSpPr>
          <p:cNvPr id="34" name="Text 11"/>
          <p:cNvSpPr/>
          <p:nvPr/>
        </p:nvSpPr>
        <p:spPr>
          <a:xfrm>
            <a:off x="4749701" y="2971800"/>
            <a:ext cx="33598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IoT 센서 데이터, 소셜 미디어 데이터 통합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4749701" y="3276600"/>
            <a:ext cx="2580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개인화된 운동 추천 시스템 개발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8794700" y="2514600"/>
            <a:ext cx="27687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기반 헬스장 운영 플랫폼</a:t>
            </a:r>
            <a:endParaRPr lang="en-US" sz="1500" dirty="0"/>
          </a:p>
        </p:txBody>
      </p:sp>
      <p:sp>
        <p:nvSpPr>
          <p:cNvPr id="37" name="Text 14"/>
          <p:cNvSpPr/>
          <p:nvPr/>
        </p:nvSpPr>
        <p:spPr>
          <a:xfrm>
            <a:off x="8585150" y="2971800"/>
            <a:ext cx="33732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예측, 개인화 추천, 시설 관리 AI 통합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8585150" y="3276600"/>
            <a:ext cx="3230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외부 파트너십 확장 및 글로벌 시장 진출</a:t>
            </a:r>
            <a:endParaRPr lang="en-US" sz="1200" dirty="0"/>
          </a:p>
        </p:txBody>
      </p:sp>
      <p:sp>
        <p:nvSpPr>
          <p:cNvPr id="39" name="Text 16"/>
          <p:cNvSpPr/>
          <p:nvPr/>
        </p:nvSpPr>
        <p:spPr>
          <a:xfrm>
            <a:off x="981075" y="5943600"/>
            <a:ext cx="86183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성공적인 모델 도입을 위한 핵심 요인:经营管理진의 의지, 담당자의 적극적 활용, 지속적인 개선</a:t>
            </a:r>
            <a:endParaRPr lang="en-US" sz="1350" dirty="0"/>
          </a:p>
        </p:txBody>
      </p:sp>
      <p:sp>
        <p:nvSpPr>
          <p:cNvPr id="40" name="Text 17"/>
          <p:cNvSpPr/>
          <p:nvPr/>
        </p:nvSpPr>
        <p:spPr>
          <a:xfrm>
            <a:off x="11181814" y="5981700"/>
            <a:ext cx="40058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22/23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9248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0858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28950"/>
            <a:ext cx="3048000" cy="2133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0" y="325755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28950"/>
            <a:ext cx="3048000" cy="2133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50" y="3257550"/>
            <a:ext cx="3429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3028950"/>
            <a:ext cx="3048000" cy="2133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3538" y="3257550"/>
            <a:ext cx="390525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5543550"/>
            <a:ext cx="8534400" cy="1905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6313" y="5848350"/>
            <a:ext cx="219075" cy="3429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47625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결론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975360" y="1504950"/>
            <a:ext cx="10241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의사결정은 헬스장 산업의 지속 가능한 성장을 위한 필수 과제입니다.</a:t>
            </a:r>
            <a:endParaRPr lang="en-US" sz="1800" dirty="0"/>
          </a:p>
        </p:txBody>
      </p:sp>
      <p:sp>
        <p:nvSpPr>
          <p:cNvPr id="14" name="Text 2"/>
          <p:cNvSpPr/>
          <p:nvPr/>
        </p:nvSpPr>
        <p:spPr>
          <a:xfrm>
            <a:off x="1828800" y="2038350"/>
            <a:ext cx="853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기반 이탈 예측 모델은 높은 이탈률 문제를 해결하고, 다음과 같은 뛰어난 비즈니스 가치를 창출합니다.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1447800" y="3790950"/>
            <a:ext cx="259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정확한 예측</a:t>
            </a:r>
            <a:endParaRPr lang="en-US" sz="1500" dirty="0"/>
          </a:p>
        </p:txBody>
      </p:sp>
      <p:sp>
        <p:nvSpPr>
          <p:cNvPr id="16" name="Text 4"/>
          <p:cNvSpPr/>
          <p:nvPr/>
        </p:nvSpPr>
        <p:spPr>
          <a:xfrm>
            <a:off x="1447800" y="4133850"/>
            <a:ext cx="31089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 Score</a:t>
            </a:r>
            <a:endParaRPr lang="en-US" sz="2250" dirty="0"/>
          </a:p>
        </p:txBody>
      </p:sp>
      <p:sp>
        <p:nvSpPr>
          <p:cNvPr id="17" name="Text 5"/>
          <p:cNvSpPr/>
          <p:nvPr/>
        </p:nvSpPr>
        <p:spPr>
          <a:xfrm>
            <a:off x="1447800" y="4552950"/>
            <a:ext cx="31089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DE04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0.9657</a:t>
            </a:r>
            <a:endParaRPr lang="en-US" sz="2700" dirty="0"/>
          </a:p>
        </p:txBody>
      </p:sp>
      <p:sp>
        <p:nvSpPr>
          <p:cNvPr id="18" name="Text 6"/>
          <p:cNvSpPr/>
          <p:nvPr/>
        </p:nvSpPr>
        <p:spPr>
          <a:xfrm>
            <a:off x="4800600" y="3790950"/>
            <a:ext cx="259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증대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4800600" y="4133850"/>
            <a:ext cx="259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추가 매출</a:t>
            </a:r>
            <a:endParaRPr lang="en-US" sz="2250" dirty="0"/>
          </a:p>
        </p:txBody>
      </p:sp>
      <p:sp>
        <p:nvSpPr>
          <p:cNvPr id="20" name="Text 8"/>
          <p:cNvSpPr/>
          <p:nvPr/>
        </p:nvSpPr>
        <p:spPr>
          <a:xfrm>
            <a:off x="4800600" y="4552950"/>
            <a:ext cx="31089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6EFA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41.6억 원</a:t>
            </a:r>
            <a:endParaRPr lang="en-US" sz="2700" dirty="0"/>
          </a:p>
        </p:txBody>
      </p:sp>
      <p:sp>
        <p:nvSpPr>
          <p:cNvPr id="21" name="Text 9"/>
          <p:cNvSpPr/>
          <p:nvPr/>
        </p:nvSpPr>
        <p:spPr>
          <a:xfrm>
            <a:off x="8153400" y="3790950"/>
            <a:ext cx="259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높은 ROI</a:t>
            </a:r>
            <a:endParaRPr lang="en-US" sz="1500" dirty="0"/>
          </a:p>
        </p:txBody>
      </p:sp>
      <p:sp>
        <p:nvSpPr>
          <p:cNvPr id="22" name="Text 10"/>
          <p:cNvSpPr/>
          <p:nvPr/>
        </p:nvSpPr>
        <p:spPr>
          <a:xfrm>
            <a:off x="8153400" y="4133850"/>
            <a:ext cx="31089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투자 대비 수익</a:t>
            </a:r>
            <a:endParaRPr lang="en-US" sz="2250" dirty="0"/>
          </a:p>
        </p:txBody>
      </p:sp>
      <p:sp>
        <p:nvSpPr>
          <p:cNvPr id="23" name="Text 11"/>
          <p:cNvSpPr/>
          <p:nvPr/>
        </p:nvSpPr>
        <p:spPr>
          <a:xfrm>
            <a:off x="8153400" y="4552950"/>
            <a:ext cx="2590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586%</a:t>
            </a:r>
            <a:endParaRPr lang="en-US" sz="2700" dirty="0"/>
          </a:p>
        </p:txBody>
      </p:sp>
      <p:sp>
        <p:nvSpPr>
          <p:cNvPr id="24" name="Text 12"/>
          <p:cNvSpPr/>
          <p:nvPr/>
        </p:nvSpPr>
        <p:spPr>
          <a:xfrm>
            <a:off x="4327103" y="5867400"/>
            <a:ext cx="38710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리텐션 전략의 미래</a:t>
            </a:r>
            <a:endParaRPr lang="en-US" sz="1800" dirty="0"/>
          </a:p>
        </p:txBody>
      </p:sp>
      <p:sp>
        <p:nvSpPr>
          <p:cNvPr id="25" name="Text 13"/>
          <p:cNvSpPr/>
          <p:nvPr/>
        </p:nvSpPr>
        <p:spPr>
          <a:xfrm>
            <a:off x="2133600" y="6343650"/>
            <a:ext cx="7924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기반 이탈 예측 모델은 단순한 기술을 넘어, 헬스장의 재무 건전성과 지속 가능한 성장에 기여하는 전략적 도구입니다. 이제 데이터를 바탕으로 한 고객 리텐션 전략을 구축하는 것이 시점입니다.</a:t>
            </a:r>
            <a:endParaRPr lang="en-US" sz="1500" dirty="0"/>
          </a:p>
        </p:txBody>
      </p:sp>
      <p:sp>
        <p:nvSpPr>
          <p:cNvPr id="26" name="Text 14"/>
          <p:cNvSpPr/>
          <p:nvPr/>
        </p:nvSpPr>
        <p:spPr>
          <a:xfrm>
            <a:off x="10817572" y="7505700"/>
            <a:ext cx="11921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2025년 11월 4일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5334000" cy="1828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5240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8" y="160020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314700"/>
            <a:ext cx="5334000" cy="2667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5814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3" y="3657600"/>
            <a:ext cx="257175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229100"/>
            <a:ext cx="1524000" cy="1524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2127" y="47434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2127" y="50863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714500"/>
            <a:ext cx="5334000" cy="800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188595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6075" y="1981200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2667000"/>
            <a:ext cx="5334000" cy="8001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283845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0363" y="2933700"/>
            <a:ext cx="142875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619500"/>
            <a:ext cx="5334000" cy="8001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379095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86550" y="3886200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4572000"/>
            <a:ext cx="5334000" cy="8001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53200" y="4743450"/>
            <a:ext cx="457200" cy="4572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62738" y="4838700"/>
            <a:ext cx="238125" cy="2667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데이터셋 정보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1295400" y="1485900"/>
            <a:ext cx="224432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규모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1295400" y="1790700"/>
            <a:ext cx="26931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4,002개의 샘플과 24개의 특성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1479709" y="2247900"/>
            <a:ext cx="102977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4,002</a:t>
            </a:r>
            <a:endParaRPr lang="en-US" sz="2700" dirty="0"/>
          </a:p>
        </p:txBody>
      </p:sp>
      <p:sp>
        <p:nvSpPr>
          <p:cNvPr id="29" name="Text 4"/>
          <p:cNvSpPr/>
          <p:nvPr/>
        </p:nvSpPr>
        <p:spPr>
          <a:xfrm>
            <a:off x="1565523" y="2628900"/>
            <a:ext cx="8581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샘플 수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4133151" y="2247900"/>
            <a:ext cx="59953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24</a:t>
            </a:r>
            <a:endParaRPr lang="en-US" sz="2700" dirty="0"/>
          </a:p>
        </p:txBody>
      </p:sp>
      <p:sp>
        <p:nvSpPr>
          <p:cNvPr id="31" name="Text 6"/>
          <p:cNvSpPr/>
          <p:nvPr/>
        </p:nvSpPr>
        <p:spPr>
          <a:xfrm>
            <a:off x="4133151" y="2628900"/>
            <a:ext cx="5995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특성 수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1295400" y="3543300"/>
            <a:ext cx="18491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클래스 분포</a:t>
            </a:r>
            <a:endParaRPr lang="en-US" sz="1800" dirty="0"/>
          </a:p>
        </p:txBody>
      </p:sp>
      <p:sp>
        <p:nvSpPr>
          <p:cNvPr id="33" name="Text 8"/>
          <p:cNvSpPr/>
          <p:nvPr/>
        </p:nvSpPr>
        <p:spPr>
          <a:xfrm>
            <a:off x="1295400" y="3848100"/>
            <a:ext cx="1849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유지 고객 vs 이탈 고객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4390727" y="4686300"/>
            <a:ext cx="140624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유지 고객: 70%</a:t>
            </a:r>
            <a:endParaRPr lang="en-US" sz="1350" dirty="0"/>
          </a:p>
        </p:txBody>
      </p:sp>
      <p:sp>
        <p:nvSpPr>
          <p:cNvPr id="35" name="Text 10"/>
          <p:cNvSpPr/>
          <p:nvPr/>
        </p:nvSpPr>
        <p:spPr>
          <a:xfrm>
            <a:off x="4390727" y="5029200"/>
            <a:ext cx="140624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고객: 30%</a:t>
            </a:r>
            <a:endParaRPr lang="en-US" sz="1350" dirty="0"/>
          </a:p>
        </p:txBody>
      </p:sp>
      <p:sp>
        <p:nvSpPr>
          <p:cNvPr id="36" name="Text 11"/>
          <p:cNvSpPr/>
          <p:nvPr/>
        </p:nvSpPr>
        <p:spPr>
          <a:xfrm>
            <a:off x="6400800" y="1257300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특성 카테고리</a:t>
            </a:r>
            <a:endParaRPr lang="en-US" sz="1800" dirty="0"/>
          </a:p>
        </p:txBody>
      </p:sp>
      <p:sp>
        <p:nvSpPr>
          <p:cNvPr id="37" name="Text 12"/>
          <p:cNvSpPr/>
          <p:nvPr/>
        </p:nvSpPr>
        <p:spPr>
          <a:xfrm>
            <a:off x="7162800" y="1866900"/>
            <a:ext cx="14987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고객 기본 정보</a:t>
            </a:r>
            <a:endParaRPr lang="en-US" sz="1500" dirty="0"/>
          </a:p>
        </p:txBody>
      </p:sp>
      <p:sp>
        <p:nvSpPr>
          <p:cNvPr id="38" name="Text 13"/>
          <p:cNvSpPr/>
          <p:nvPr/>
        </p:nvSpPr>
        <p:spPr>
          <a:xfrm>
            <a:off x="7162800" y="2133600"/>
            <a:ext cx="14987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성별, 나이 등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7162800" y="2819400"/>
            <a:ext cx="1388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정보</a:t>
            </a:r>
            <a:endParaRPr lang="en-US" sz="1500" dirty="0"/>
          </a:p>
        </p:txBody>
      </p:sp>
      <p:sp>
        <p:nvSpPr>
          <p:cNvPr id="40" name="Text 15"/>
          <p:cNvSpPr/>
          <p:nvPr/>
        </p:nvSpPr>
        <p:spPr>
          <a:xfrm>
            <a:off x="7162800" y="3086100"/>
            <a:ext cx="1666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기간, 만료일 등</a:t>
            </a:r>
            <a:endParaRPr lang="en-US" sz="1200" dirty="0"/>
          </a:p>
        </p:txBody>
      </p:sp>
      <p:sp>
        <p:nvSpPr>
          <p:cNvPr id="41" name="Text 16"/>
          <p:cNvSpPr/>
          <p:nvPr/>
        </p:nvSpPr>
        <p:spPr>
          <a:xfrm>
            <a:off x="7162800" y="3771900"/>
            <a:ext cx="1930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행동 데이터</a:t>
            </a:r>
            <a:endParaRPr lang="en-US" sz="1500" dirty="0"/>
          </a:p>
        </p:txBody>
      </p:sp>
      <p:sp>
        <p:nvSpPr>
          <p:cNvPr id="42" name="Text 17"/>
          <p:cNvSpPr/>
          <p:nvPr/>
        </p:nvSpPr>
        <p:spPr>
          <a:xfrm>
            <a:off x="7162800" y="4038600"/>
            <a:ext cx="23165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수업 참여 빈도, 결제 이력 등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7162800" y="4724400"/>
            <a:ext cx="21254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특성</a:t>
            </a:r>
            <a:endParaRPr lang="en-US" sz="1500" dirty="0"/>
          </a:p>
        </p:txBody>
      </p:sp>
      <p:sp>
        <p:nvSpPr>
          <p:cNvPr id="44" name="Text 19"/>
          <p:cNvSpPr/>
          <p:nvPr/>
        </p:nvSpPr>
        <p:spPr>
          <a:xfrm>
            <a:off x="7162800" y="4991100"/>
            <a:ext cx="255049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11개의 엔지니어링된 변수 포함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3555950" cy="1447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859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981200"/>
            <a:ext cx="3098750" cy="114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981200"/>
            <a:ext cx="2992338" cy="114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950" y="1257300"/>
            <a:ext cx="3555950" cy="1447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550" y="148590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550" y="1981200"/>
            <a:ext cx="3098750" cy="114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6550" y="1981200"/>
            <a:ext cx="2839343" cy="114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701" y="1257300"/>
            <a:ext cx="3556099" cy="1447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7301" y="14859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7301" y="1981200"/>
            <a:ext cx="3098899" cy="114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07301" y="1981200"/>
            <a:ext cx="2469803" cy="1143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009900"/>
            <a:ext cx="11277600" cy="2628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3352800"/>
            <a:ext cx="228600" cy="2286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성과 요약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1123950" y="1524000"/>
            <a:ext cx="9656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 Score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2910483" y="1485900"/>
            <a:ext cx="10488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0.9657</a:t>
            </a:r>
            <a:endParaRPr lang="en-US" sz="2250" dirty="0"/>
          </a:p>
        </p:txBody>
      </p:sp>
      <p:sp>
        <p:nvSpPr>
          <p:cNvPr id="21" name="Text 3"/>
          <p:cNvSpPr/>
          <p:nvPr/>
        </p:nvSpPr>
        <p:spPr>
          <a:xfrm>
            <a:off x="685800" y="2247900"/>
            <a:ext cx="371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업계 최고 수준의 예측 정확도를 달성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4984700" y="1524000"/>
            <a:ext cx="10294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Accuracy</a:t>
            </a:r>
            <a:endParaRPr lang="en-US" sz="1500" dirty="0"/>
          </a:p>
        </p:txBody>
      </p:sp>
      <p:sp>
        <p:nvSpPr>
          <p:cNvPr id="23" name="Text 5"/>
          <p:cNvSpPr/>
          <p:nvPr/>
        </p:nvSpPr>
        <p:spPr>
          <a:xfrm>
            <a:off x="6676132" y="1485900"/>
            <a:ext cx="116300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91.63%</a:t>
            </a:r>
            <a:endParaRPr lang="en-US" sz="2250" dirty="0"/>
          </a:p>
        </p:txBody>
      </p:sp>
      <p:sp>
        <p:nvSpPr>
          <p:cNvPr id="24" name="Text 6"/>
          <p:cNvSpPr/>
          <p:nvPr/>
        </p:nvSpPr>
        <p:spPr>
          <a:xfrm>
            <a:off x="4546550" y="2247900"/>
            <a:ext cx="371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모델의 전반적인 신뢰도를 보여주는 지표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8845451" y="1524000"/>
            <a:ext cx="20957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 감지율 (Recall)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10695831" y="1485900"/>
            <a:ext cx="97244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EAB30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79.7%</a:t>
            </a:r>
            <a:endParaRPr lang="en-US" sz="2250" dirty="0"/>
          </a:p>
        </p:txBody>
      </p:sp>
      <p:sp>
        <p:nvSpPr>
          <p:cNvPr id="27" name="Text 9"/>
          <p:cNvSpPr/>
          <p:nvPr/>
        </p:nvSpPr>
        <p:spPr>
          <a:xfrm>
            <a:off x="8407301" y="2247900"/>
            <a:ext cx="37186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이탈한 회원 중 예측한 비율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1104900" y="3314700"/>
            <a:ext cx="1066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비즈니스 가치</a:t>
            </a:r>
            <a:endParaRPr lang="en-US" sz="1800" dirty="0"/>
          </a:p>
        </p:txBody>
      </p:sp>
      <p:sp>
        <p:nvSpPr>
          <p:cNvPr id="29" name="Text 11"/>
          <p:cNvSpPr/>
          <p:nvPr/>
        </p:nvSpPr>
        <p:spPr>
          <a:xfrm>
            <a:off x="426720" y="3848100"/>
            <a:ext cx="40233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+41.6억 원</a:t>
            </a:r>
            <a:endParaRPr lang="en-US" sz="3600" dirty="0"/>
          </a:p>
        </p:txBody>
      </p:sp>
      <p:sp>
        <p:nvSpPr>
          <p:cNvPr id="30" name="Text 12"/>
          <p:cNvSpPr/>
          <p:nvPr/>
        </p:nvSpPr>
        <p:spPr>
          <a:xfrm>
            <a:off x="762000" y="4381500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연매출 증가</a:t>
            </a:r>
            <a:endParaRPr lang="en-US" sz="1500" dirty="0"/>
          </a:p>
        </p:txBody>
      </p:sp>
      <p:sp>
        <p:nvSpPr>
          <p:cNvPr id="31" name="Text 13"/>
          <p:cNvSpPr/>
          <p:nvPr/>
        </p:nvSpPr>
        <p:spPr>
          <a:xfrm>
            <a:off x="4419600" y="384810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4ADE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586%</a:t>
            </a:r>
            <a:endParaRPr lang="en-US" sz="3600" dirty="0"/>
          </a:p>
        </p:txBody>
      </p:sp>
      <p:sp>
        <p:nvSpPr>
          <p:cNvPr id="32" name="Text 14"/>
          <p:cNvSpPr/>
          <p:nvPr/>
        </p:nvSpPr>
        <p:spPr>
          <a:xfrm>
            <a:off x="4084320" y="4381500"/>
            <a:ext cx="4023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ROI (투자 대비 수익률)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8077200" y="384810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ACC1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25%</a:t>
            </a:r>
            <a:endParaRPr lang="en-US" sz="3600" dirty="0"/>
          </a:p>
        </p:txBody>
      </p:sp>
      <p:sp>
        <p:nvSpPr>
          <p:cNvPr id="34" name="Text 16"/>
          <p:cNvSpPr/>
          <p:nvPr/>
        </p:nvSpPr>
        <p:spPr>
          <a:xfrm>
            <a:off x="8077200" y="4381500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이탈률 감소 효과</a:t>
            </a:r>
            <a:endParaRPr lang="en-US" sz="1500" dirty="0"/>
          </a:p>
        </p:txBody>
      </p:sp>
      <p:sp>
        <p:nvSpPr>
          <p:cNvPr id="35" name="Text 17"/>
          <p:cNvSpPr/>
          <p:nvPr/>
        </p:nvSpPr>
        <p:spPr>
          <a:xfrm>
            <a:off x="762000" y="4876800"/>
            <a:ext cx="1066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기반 이탈 예측 모델은 탁월한 성능과 비즈니스 가치를 입증하며,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762000" y="5105400"/>
            <a:ext cx="1066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헬스장 고객 리텐션에 혁신적인 영향력을 보여줍니다.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848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95500"/>
            <a:ext cx="3606701" cy="2286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241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24003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9718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5052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01" y="2095500"/>
            <a:ext cx="3606850" cy="2286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1101" y="23241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826" y="2400300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01" y="29718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1101" y="35052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7950" y="2095500"/>
            <a:ext cx="3606701" cy="2286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56550" y="23241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850" y="240030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29718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550" y="3733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4686300"/>
            <a:ext cx="11277600" cy="27051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0" y="5534025"/>
            <a:ext cx="7620000" cy="14287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전처리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457200" y="1257300"/>
            <a:ext cx="1127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모델의 정확도를 높이기 위해 데이터 전처리 과정은 필수적입니다. 본 프로젝트에서는 다음과 같은 단계를 거쳐 데이터를 정제하고 모델 학습에 적합한 형태로 변환했습니다.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295400" y="2419350"/>
            <a:ext cx="15962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Train-Test 분할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914400" y="29337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데이터를 학습 세트(Train Set)와 테스트 세트(Test Set)로 80:20 비율로 분할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914400" y="3467100"/>
            <a:ext cx="28144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학습 및 평가의 객관성을 확보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5130701" y="2419350"/>
            <a:ext cx="24265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StandardScaler 정규화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4749701" y="2933700"/>
            <a:ext cx="292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각 특성(Feature)의 스케일 차이로 인한 모델 성능 저하를 방지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4749701" y="3467100"/>
            <a:ext cx="292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모든 특성이 평균 0, 표준편차 1을 갖도록 변환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8966150" y="2419350"/>
            <a:ext cx="28323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SMOTE 클래스 불균형 조정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8585150" y="2933700"/>
            <a:ext cx="29209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이탈(Churn) 클래스의 데이터 수가 유지(Retention) 클래스에 비해 현저히 적은 불균형 문제 해결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8585150" y="36957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SMOTE 기법을 통해 소수 클래스의 샘플을 합성하여 데이터 불균형 해소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685800" y="4914900"/>
            <a:ext cx="1082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전처리 흐름도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43100"/>
            <a:ext cx="4698950" cy="21717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717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325" y="2667000"/>
            <a:ext cx="949226" cy="94922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850" y="1943100"/>
            <a:ext cx="4698950" cy="2171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450" y="2171700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3665" y="2667000"/>
            <a:ext cx="992535" cy="99253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343400"/>
            <a:ext cx="11277600" cy="1485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1679" y="4572000"/>
            <a:ext cx="3429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0701" y="4572000"/>
            <a:ext cx="428625" cy="3810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SMOTE 전후 비교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457200" y="1181100"/>
            <a:ext cx="1127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클래스 불균형은 모델이 소수 클래스를 제대로 학습하지 못하게 하여 예측 성능을 저하시키는 주요 원인입니다. SMOTE(Synthetic Minority Over-sampling Technique)를 통해 이러한 문제를 효과적으로 해결했습니다.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1123950" y="2190750"/>
            <a:ext cx="1950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SMOTE 적용 전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685800" y="2667000"/>
            <a:ext cx="39510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클래스 분포: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유지 2,255명, 이탈 946명</a:t>
            </a:r>
            <a:endParaRPr lang="en-US" sz="1350" dirty="0"/>
          </a:p>
        </p:txBody>
      </p:sp>
      <p:sp>
        <p:nvSpPr>
          <p:cNvPr id="17" name="Text 4"/>
          <p:cNvSpPr/>
          <p:nvPr/>
        </p:nvSpPr>
        <p:spPr>
          <a:xfrm>
            <a:off x="685800" y="3009900"/>
            <a:ext cx="39510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불균형 비율: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2.33:1</a:t>
            </a:r>
            <a:endParaRPr lang="en-US" sz="1350" dirty="0"/>
          </a:p>
        </p:txBody>
      </p:sp>
      <p:sp>
        <p:nvSpPr>
          <p:cNvPr id="18" name="Text 5"/>
          <p:cNvSpPr/>
          <p:nvPr/>
        </p:nvSpPr>
        <p:spPr>
          <a:xfrm>
            <a:off x="685800" y="3352800"/>
            <a:ext cx="32925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문제점: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소수 클래스(이탈) 패턴을 제대로 학습하지 못함</a:t>
            </a:r>
            <a:endParaRPr lang="en-US" sz="1350" dirty="0"/>
          </a:p>
        </p:txBody>
      </p:sp>
      <p:sp>
        <p:nvSpPr>
          <p:cNvPr id="19" name="Text 6"/>
          <p:cNvSpPr/>
          <p:nvPr/>
        </p:nvSpPr>
        <p:spPr>
          <a:xfrm>
            <a:off x="7702600" y="2190750"/>
            <a:ext cx="1950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SMOTE 적용 후</a:t>
            </a:r>
            <a:endParaRPr lang="en-US" sz="1800" dirty="0"/>
          </a:p>
        </p:txBody>
      </p:sp>
      <p:sp>
        <p:nvSpPr>
          <p:cNvPr id="20" name="Text 7"/>
          <p:cNvSpPr/>
          <p:nvPr/>
        </p:nvSpPr>
        <p:spPr>
          <a:xfrm>
            <a:off x="7264450" y="2667000"/>
            <a:ext cx="38990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클래스 분포: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유지 2,255명, 이탈 2,255명</a:t>
            </a:r>
            <a:endParaRPr lang="en-US" sz="1350" dirty="0"/>
          </a:p>
        </p:txBody>
      </p:sp>
      <p:sp>
        <p:nvSpPr>
          <p:cNvPr id="21" name="Text 8"/>
          <p:cNvSpPr/>
          <p:nvPr/>
        </p:nvSpPr>
        <p:spPr>
          <a:xfrm>
            <a:off x="7264450" y="3009900"/>
            <a:ext cx="32492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균형 비율: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1:1</a:t>
            </a:r>
            <a:endParaRPr lang="en-US" sz="1350" dirty="0"/>
          </a:p>
        </p:txBody>
      </p:sp>
      <p:sp>
        <p:nvSpPr>
          <p:cNvPr id="22" name="Text 9"/>
          <p:cNvSpPr/>
          <p:nvPr/>
        </p:nvSpPr>
        <p:spPr>
          <a:xfrm>
            <a:off x="7264450" y="3352800"/>
            <a:ext cx="324921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효과: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모델이 이탈 고객 패턴을 더욱 정확하게 학습함</a:t>
            </a:r>
            <a:endParaRPr lang="en-US" sz="1350" dirty="0"/>
          </a:p>
        </p:txBody>
      </p:sp>
      <p:sp>
        <p:nvSpPr>
          <p:cNvPr id="23" name="Text 10"/>
          <p:cNvSpPr/>
          <p:nvPr/>
        </p:nvSpPr>
        <p:spPr>
          <a:xfrm>
            <a:off x="685800" y="4629150"/>
            <a:ext cx="82766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SMOTE 적용 효과</a:t>
            </a:r>
            <a:endParaRPr lang="en-US" sz="1800" dirty="0"/>
          </a:p>
        </p:txBody>
      </p:sp>
      <p:sp>
        <p:nvSpPr>
          <p:cNvPr id="24" name="Text 11"/>
          <p:cNvSpPr/>
          <p:nvPr/>
        </p:nvSpPr>
        <p:spPr>
          <a:xfrm>
            <a:off x="685800" y="5010150"/>
            <a:ext cx="82766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 Score가 </a:t>
            </a:r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DE04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15%</a:t>
            </a:r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향상되었으며,</a:t>
            </a:r>
            <a:endParaRPr lang="en-US" sz="1500" dirty="0"/>
          </a:p>
        </p:txBody>
      </p:sp>
      <p:sp>
        <p:nvSpPr>
          <p:cNvPr id="25" name="Text 12"/>
          <p:cNvSpPr/>
          <p:nvPr/>
        </p:nvSpPr>
        <p:spPr>
          <a:xfrm>
            <a:off x="685800" y="5276850"/>
            <a:ext cx="82766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모델의 예측 성능이显著ly 향상되었습니다.</a:t>
            </a:r>
            <a:endParaRPr lang="en-US" sz="1500" dirty="0"/>
          </a:p>
        </p:txBody>
      </p:sp>
      <p:sp>
        <p:nvSpPr>
          <p:cNvPr id="26" name="Text 13"/>
          <p:cNvSpPr/>
          <p:nvPr/>
        </p:nvSpPr>
        <p:spPr>
          <a:xfrm>
            <a:off x="9118595" y="5029200"/>
            <a:ext cx="8692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 Score</a:t>
            </a:r>
            <a:endParaRPr lang="en-US" sz="1350" dirty="0"/>
          </a:p>
        </p:txBody>
      </p:sp>
      <p:sp>
        <p:nvSpPr>
          <p:cNvPr id="27" name="Text 14"/>
          <p:cNvSpPr/>
          <p:nvPr/>
        </p:nvSpPr>
        <p:spPr>
          <a:xfrm>
            <a:off x="9118595" y="5295900"/>
            <a:ext cx="8692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+15%</a:t>
            </a:r>
            <a:endParaRPr lang="en-US" sz="1800" dirty="0"/>
          </a:p>
        </p:txBody>
      </p:sp>
      <p:sp>
        <p:nvSpPr>
          <p:cNvPr id="28" name="Text 15"/>
          <p:cNvSpPr/>
          <p:nvPr/>
        </p:nvSpPr>
        <p:spPr>
          <a:xfrm>
            <a:off x="10282074" y="5029200"/>
            <a:ext cx="10860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클래스 균형</a:t>
            </a:r>
            <a:endParaRPr lang="en-US" sz="1350" dirty="0"/>
          </a:p>
        </p:txBody>
      </p:sp>
      <p:sp>
        <p:nvSpPr>
          <p:cNvPr id="29" name="Text 16"/>
          <p:cNvSpPr/>
          <p:nvPr/>
        </p:nvSpPr>
        <p:spPr>
          <a:xfrm>
            <a:off x="10282074" y="5295900"/>
            <a:ext cx="108602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1:1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353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1100"/>
            <a:ext cx="5410200" cy="2019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09700"/>
            <a:ext cx="3619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429000"/>
            <a:ext cx="5410200" cy="2247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725" y="3667125"/>
            <a:ext cx="219075" cy="2857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718" y="4838700"/>
            <a:ext cx="24765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321" y="5010150"/>
            <a:ext cx="209550" cy="228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5001" y="4838700"/>
            <a:ext cx="2476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8930" y="5010150"/>
            <a:ext cx="209550" cy="228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5559" y="48387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600200"/>
            <a:ext cx="2628900" cy="990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17907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05900" y="1600200"/>
            <a:ext cx="2628900" cy="990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58300" y="1790700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2743200"/>
            <a:ext cx="2628900" cy="990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29337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5900" y="2743200"/>
            <a:ext cx="2628900" cy="990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58300" y="29337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4600" y="3886200"/>
            <a:ext cx="2628900" cy="8001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0" y="40767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600" y="4914900"/>
            <a:ext cx="5410200" cy="17907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53200" y="5562600"/>
            <a:ext cx="4953000" cy="914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특성 엔지니어링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1200150" y="1428750"/>
            <a:ext cx="33223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성능 향상을 위한 과정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685800" y="19050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모델의 예측력을 극대화하기 위해 기존 데이터셋의 13개 특성 외에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11개의 파생 변수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추가로 생성했습니다.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685800" y="25146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이는 숨겨진 고객 이탈 패턴을 명확히 드러내어 모델 성능을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31% 향상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시키는 데 결정적인 역할을 했습니다.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685800" y="3695700"/>
            <a:ext cx="14351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아이디어</a:t>
            </a: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685800" y="41529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고객 행동 데이터와 계약 정보를 결합하여 이탈 위험을 나타내는 새로운 지표를 발굴했습니다.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1350332" y="5257800"/>
            <a:ext cx="8445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기존 데이터</a:t>
            </a:r>
            <a:endParaRPr lang="en-US" sz="1050" dirty="0"/>
          </a:p>
        </p:txBody>
      </p:sp>
      <p:sp>
        <p:nvSpPr>
          <p:cNvPr id="32" name="Text 7"/>
          <p:cNvSpPr/>
          <p:nvPr/>
        </p:nvSpPr>
        <p:spPr>
          <a:xfrm>
            <a:off x="2886626" y="5257800"/>
            <a:ext cx="684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</a:t>
            </a:r>
            <a:endParaRPr lang="en-US" sz="1050" dirty="0"/>
          </a:p>
        </p:txBody>
      </p:sp>
      <p:sp>
        <p:nvSpPr>
          <p:cNvPr id="33" name="Text 8"/>
          <p:cNvSpPr/>
          <p:nvPr/>
        </p:nvSpPr>
        <p:spPr>
          <a:xfrm>
            <a:off x="4276234" y="5257800"/>
            <a:ext cx="684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향상</a:t>
            </a:r>
            <a:endParaRPr lang="en-US" sz="1050" dirty="0"/>
          </a:p>
        </p:txBody>
      </p:sp>
      <p:sp>
        <p:nvSpPr>
          <p:cNvPr id="34" name="Text 9"/>
          <p:cNvSpPr/>
          <p:nvPr/>
        </p:nvSpPr>
        <p:spPr>
          <a:xfrm>
            <a:off x="6324600" y="11811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파생 특성</a:t>
            </a:r>
            <a:endParaRPr lang="en-US" sz="1500" dirty="0"/>
          </a:p>
        </p:txBody>
      </p:sp>
      <p:sp>
        <p:nvSpPr>
          <p:cNvPr id="35" name="Text 10"/>
          <p:cNvSpPr/>
          <p:nvPr/>
        </p:nvSpPr>
        <p:spPr>
          <a:xfrm>
            <a:off x="6705600" y="1752600"/>
            <a:ext cx="102637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Churn_Risk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6477000" y="2057400"/>
            <a:ext cx="2324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기간, 활동 빈도 등을 종합하여 계산된 복합 리스크 점수 (0-4점)</a:t>
            </a:r>
            <a:endParaRPr lang="en-US" sz="1050" dirty="0"/>
          </a:p>
        </p:txBody>
      </p:sp>
      <p:sp>
        <p:nvSpPr>
          <p:cNvPr id="37" name="Text 12"/>
          <p:cNvSpPr/>
          <p:nvPr/>
        </p:nvSpPr>
        <p:spPr>
          <a:xfrm>
            <a:off x="9525000" y="1752600"/>
            <a:ext cx="1687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Class_Engagement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9258300" y="2057400"/>
            <a:ext cx="2324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고객의 누적 수업 참여도를 나타내는 지표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6705600" y="2895600"/>
            <a:ext cx="13721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Recent_Activity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6477000" y="3200400"/>
            <a:ext cx="2324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최근 활동량의 변화율을 통해 활동성 감소 여부를 파악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9486900" y="2895600"/>
            <a:ext cx="18593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Contract_Completion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9258300" y="3200400"/>
            <a:ext cx="2324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계약 진행도를 백분율로 나타내어 계약 만료 임박 여부 판단</a:t>
            </a:r>
            <a:endParaRPr lang="en-US" sz="1050" dirty="0"/>
          </a:p>
        </p:txBody>
      </p:sp>
      <p:sp>
        <p:nvSpPr>
          <p:cNvPr id="43" name="Text 18"/>
          <p:cNvSpPr/>
          <p:nvPr/>
        </p:nvSpPr>
        <p:spPr>
          <a:xfrm>
            <a:off x="6743700" y="4038600"/>
            <a:ext cx="14332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Is_New_Member</a:t>
            </a:r>
            <a:endParaRPr lang="en-US" sz="1200" dirty="0"/>
          </a:p>
        </p:txBody>
      </p:sp>
      <p:sp>
        <p:nvSpPr>
          <p:cNvPr id="44" name="Text 19"/>
          <p:cNvSpPr/>
          <p:nvPr/>
        </p:nvSpPr>
        <p:spPr>
          <a:xfrm>
            <a:off x="6477000" y="4343400"/>
            <a:ext cx="27889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회원 여부를 나타내는 플래그 변수</a:t>
            </a:r>
            <a:endParaRPr lang="en-US" sz="1050" dirty="0"/>
          </a:p>
        </p:txBody>
      </p:sp>
      <p:sp>
        <p:nvSpPr>
          <p:cNvPr id="45" name="Text 20"/>
          <p:cNvSpPr/>
          <p:nvPr/>
        </p:nvSpPr>
        <p:spPr>
          <a:xfrm>
            <a:off x="6553200" y="51435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개 improvement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6900"/>
            <a:ext cx="5486400" cy="4533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62200"/>
            <a:ext cx="5181600" cy="35242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866900"/>
            <a:ext cx="2686050" cy="952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19812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750" y="1866900"/>
            <a:ext cx="2686050" cy="952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3050" y="19812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2933700"/>
            <a:ext cx="2686050" cy="952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3048000"/>
            <a:ext cx="219075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8750" y="2933700"/>
            <a:ext cx="2686050" cy="952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3050" y="3048000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4038600"/>
            <a:ext cx="5486400" cy="1295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514850"/>
            <a:ext cx="323850" cy="3429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비교 (8종)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457200" y="1181100"/>
            <a:ext cx="1127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최적의 이탈 예측 모델을 선정하기 위해 various 머신러닝 모델 8종을 학습하고 성능을 비교했습니다. 각 모델의 특성과 F1 Score를 기준으로 평가한 결과, Stacking Ensemble 모델이 가장 우수한 성능을 보였습니다.</a:t>
            </a:r>
            <a:endParaRPr lang="en-US" sz="1350" dirty="0"/>
          </a:p>
        </p:txBody>
      </p:sp>
      <p:sp>
        <p:nvSpPr>
          <p:cNvPr id="18" name="Text 2"/>
          <p:cNvSpPr/>
          <p:nvPr/>
        </p:nvSpPr>
        <p:spPr>
          <a:xfrm>
            <a:off x="609600" y="201930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모델별 F1 Score 비교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6629400" y="1981200"/>
            <a:ext cx="188666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Stacking Ensemble</a:t>
            </a:r>
            <a:endParaRPr lang="en-US" sz="1350" dirty="0"/>
          </a:p>
        </p:txBody>
      </p:sp>
      <p:sp>
        <p:nvSpPr>
          <p:cNvPr id="20" name="Text 4"/>
          <p:cNvSpPr/>
          <p:nvPr/>
        </p:nvSpPr>
        <p:spPr>
          <a:xfrm>
            <a:off x="6362700" y="2286000"/>
            <a:ext cx="2948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 Score: 0.9657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6362700" y="2514600"/>
            <a:ext cx="29489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최고 성능, 다양한 모델의 장점 결합</a:t>
            </a:r>
            <a:endParaRPr lang="en-US" sz="1050" dirty="0"/>
          </a:p>
        </p:txBody>
      </p:sp>
      <p:sp>
        <p:nvSpPr>
          <p:cNvPr id="22" name="Text 6"/>
          <p:cNvSpPr/>
          <p:nvPr/>
        </p:nvSpPr>
        <p:spPr>
          <a:xfrm>
            <a:off x="9429750" y="1981200"/>
            <a:ext cx="88028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XGBoost</a:t>
            </a:r>
            <a:endParaRPr lang="en-US" sz="1350" dirty="0"/>
          </a:p>
        </p:txBody>
      </p:sp>
      <p:sp>
        <p:nvSpPr>
          <p:cNvPr id="23" name="Text 7"/>
          <p:cNvSpPr/>
          <p:nvPr/>
        </p:nvSpPr>
        <p:spPr>
          <a:xfrm>
            <a:off x="9163050" y="2286000"/>
            <a:ext cx="2948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 Score: 0.8847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9163050" y="2514600"/>
            <a:ext cx="29489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빠른 학습 속도, 강력한 예측 성능</a:t>
            </a:r>
            <a:endParaRPr lang="en-US" sz="1050" dirty="0"/>
          </a:p>
        </p:txBody>
      </p:sp>
      <p:sp>
        <p:nvSpPr>
          <p:cNvPr id="25" name="Text 9"/>
          <p:cNvSpPr/>
          <p:nvPr/>
        </p:nvSpPr>
        <p:spPr>
          <a:xfrm>
            <a:off x="6657975" y="3048000"/>
            <a:ext cx="17945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Gradient Boosting</a:t>
            </a:r>
            <a:endParaRPr lang="en-US" sz="1350" dirty="0"/>
          </a:p>
        </p:txBody>
      </p:sp>
      <p:sp>
        <p:nvSpPr>
          <p:cNvPr id="26" name="Text 10"/>
          <p:cNvSpPr/>
          <p:nvPr/>
        </p:nvSpPr>
        <p:spPr>
          <a:xfrm>
            <a:off x="6362700" y="3352800"/>
            <a:ext cx="2948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 Score: 0.8941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6362700" y="3581400"/>
            <a:ext cx="2457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순차적 학습, 높은 정확도</a:t>
            </a:r>
            <a:endParaRPr lang="en-US" sz="1050" dirty="0"/>
          </a:p>
        </p:txBody>
      </p:sp>
      <p:sp>
        <p:nvSpPr>
          <p:cNvPr id="28" name="Text 12"/>
          <p:cNvSpPr/>
          <p:nvPr/>
        </p:nvSpPr>
        <p:spPr>
          <a:xfrm>
            <a:off x="9410700" y="3048000"/>
            <a:ext cx="15089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Random Forest</a:t>
            </a:r>
            <a:endParaRPr lang="en-US" sz="1350" dirty="0"/>
          </a:p>
        </p:txBody>
      </p:sp>
      <p:sp>
        <p:nvSpPr>
          <p:cNvPr id="29" name="Text 13"/>
          <p:cNvSpPr/>
          <p:nvPr/>
        </p:nvSpPr>
        <p:spPr>
          <a:xfrm>
            <a:off x="9163050" y="3352800"/>
            <a:ext cx="2948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F1 Score: 0.8389</a:t>
            </a:r>
            <a:endParaRPr lang="en-US" sz="1200" dirty="0"/>
          </a:p>
        </p:txBody>
      </p:sp>
      <p:sp>
        <p:nvSpPr>
          <p:cNvPr id="30" name="Text 14"/>
          <p:cNvSpPr/>
          <p:nvPr/>
        </p:nvSpPr>
        <p:spPr>
          <a:xfrm>
            <a:off x="9163050" y="3581400"/>
            <a:ext cx="29489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과적합 방지, 다양한 특성 처리</a:t>
            </a:r>
            <a:endParaRPr lang="en-US" sz="1050" dirty="0"/>
          </a:p>
        </p:txBody>
      </p:sp>
      <p:sp>
        <p:nvSpPr>
          <p:cNvPr id="31" name="Text 15"/>
          <p:cNvSpPr/>
          <p:nvPr/>
        </p:nvSpPr>
        <p:spPr>
          <a:xfrm>
            <a:off x="6838950" y="4191000"/>
            <a:ext cx="56921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Stacking Ensemble 모델의 우수성</a:t>
            </a:r>
            <a:endParaRPr lang="en-US" sz="1500" dirty="0"/>
          </a:p>
        </p:txBody>
      </p:sp>
      <p:sp>
        <p:nvSpPr>
          <p:cNvPr id="32" name="Text 16"/>
          <p:cNvSpPr/>
          <p:nvPr/>
        </p:nvSpPr>
        <p:spPr>
          <a:xfrm>
            <a:off x="6838950" y="4495800"/>
            <a:ext cx="47434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여러 Base 모델(XGBoost, LightGBM, Random Forest, Gradient Boosting)의 예측 결과를 Meta 모델이 재학습하여 최종 예측을 수행함으로써, 개별 모델의 장점을 결합하고 단점을 보완합니다.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1100"/>
            <a:ext cx="11277600" cy="800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09700"/>
            <a:ext cx="3619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09800"/>
            <a:ext cx="5524500" cy="2324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24003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895600"/>
            <a:ext cx="1663601" cy="609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501" y="2895600"/>
            <a:ext cx="1663750" cy="609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450" y="2895600"/>
            <a:ext cx="1663750" cy="609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657600"/>
            <a:ext cx="5143500" cy="685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7273" y="3867150"/>
            <a:ext cx="200025" cy="228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2538" y="3848100"/>
            <a:ext cx="614214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2209800"/>
            <a:ext cx="5524500" cy="2324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2400300"/>
            <a:ext cx="219075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2895600"/>
            <a:ext cx="1663601" cy="609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40601" y="2895600"/>
            <a:ext cx="1663750" cy="609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3657600"/>
            <a:ext cx="5143500" cy="685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20373" y="3867150"/>
            <a:ext cx="200025" cy="228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15638" y="3848100"/>
            <a:ext cx="614214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4762500"/>
            <a:ext cx="11277600" cy="19812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" y="5334000"/>
            <a:ext cx="10896600" cy="1162199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하이퍼파라미터 튜닝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123950" y="1333500"/>
            <a:ext cx="407372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튜닝 방법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1123950" y="1600200"/>
            <a:ext cx="48884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RandomizedSearchCV를 활용한 50회 반복, 5-fold 교차 검증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1047750" y="2419350"/>
            <a:ext cx="11735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XGBoost</a:t>
            </a:r>
            <a:endParaRPr lang="en-US" sz="1800" dirty="0"/>
          </a:p>
        </p:txBody>
      </p:sp>
      <p:sp>
        <p:nvSpPr>
          <p:cNvPr id="27" name="Text 4"/>
          <p:cNvSpPr/>
          <p:nvPr/>
        </p:nvSpPr>
        <p:spPr>
          <a:xfrm>
            <a:off x="723900" y="2971800"/>
            <a:ext cx="181344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n_estimators</a:t>
            </a:r>
            <a:endParaRPr lang="en-US" sz="1050" dirty="0"/>
          </a:p>
        </p:txBody>
      </p:sp>
      <p:sp>
        <p:nvSpPr>
          <p:cNvPr id="28" name="Text 5"/>
          <p:cNvSpPr/>
          <p:nvPr/>
        </p:nvSpPr>
        <p:spPr>
          <a:xfrm>
            <a:off x="723900" y="3162300"/>
            <a:ext cx="15112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300</a:t>
            </a:r>
            <a:endParaRPr lang="en-US" sz="1350" dirty="0"/>
          </a:p>
        </p:txBody>
      </p:sp>
      <p:sp>
        <p:nvSpPr>
          <p:cNvPr id="29" name="Text 6"/>
          <p:cNvSpPr/>
          <p:nvPr/>
        </p:nvSpPr>
        <p:spPr>
          <a:xfrm>
            <a:off x="2463701" y="2971800"/>
            <a:ext cx="1511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max_depth</a:t>
            </a:r>
            <a:endParaRPr lang="en-US" sz="1050" dirty="0"/>
          </a:p>
        </p:txBody>
      </p:sp>
      <p:sp>
        <p:nvSpPr>
          <p:cNvPr id="30" name="Text 7"/>
          <p:cNvSpPr/>
          <p:nvPr/>
        </p:nvSpPr>
        <p:spPr>
          <a:xfrm>
            <a:off x="2463701" y="3162300"/>
            <a:ext cx="1511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13</a:t>
            </a:r>
            <a:endParaRPr lang="en-US" sz="1350" dirty="0"/>
          </a:p>
        </p:txBody>
      </p:sp>
      <p:sp>
        <p:nvSpPr>
          <p:cNvPr id="31" name="Text 8"/>
          <p:cNvSpPr/>
          <p:nvPr/>
        </p:nvSpPr>
        <p:spPr>
          <a:xfrm>
            <a:off x="4203650" y="2971800"/>
            <a:ext cx="18136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learning_rate</a:t>
            </a:r>
            <a:endParaRPr lang="en-US" sz="1050" dirty="0"/>
          </a:p>
        </p:txBody>
      </p:sp>
      <p:sp>
        <p:nvSpPr>
          <p:cNvPr id="32" name="Text 9"/>
          <p:cNvSpPr/>
          <p:nvPr/>
        </p:nvSpPr>
        <p:spPr>
          <a:xfrm>
            <a:off x="4203650" y="3162300"/>
            <a:ext cx="18136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0.1261</a:t>
            </a:r>
            <a:endParaRPr lang="en-US" sz="1350" dirty="0"/>
          </a:p>
        </p:txBody>
      </p:sp>
      <p:sp>
        <p:nvSpPr>
          <p:cNvPr id="33" name="Text 10"/>
          <p:cNvSpPr/>
          <p:nvPr/>
        </p:nvSpPr>
        <p:spPr>
          <a:xfrm>
            <a:off x="762000" y="3771900"/>
            <a:ext cx="121836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튜닝 전 F1 Score</a:t>
            </a:r>
            <a:endParaRPr lang="en-US" sz="1050" dirty="0"/>
          </a:p>
        </p:txBody>
      </p:sp>
      <p:sp>
        <p:nvSpPr>
          <p:cNvPr id="34" name="Text 11"/>
          <p:cNvSpPr/>
          <p:nvPr/>
        </p:nvSpPr>
        <p:spPr>
          <a:xfrm>
            <a:off x="762000" y="3962400"/>
            <a:ext cx="12183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0.64</a:t>
            </a:r>
            <a:endParaRPr lang="en-US" sz="1500" dirty="0"/>
          </a:p>
        </p:txBody>
      </p:sp>
      <p:sp>
        <p:nvSpPr>
          <p:cNvPr id="35" name="Text 12"/>
          <p:cNvSpPr/>
          <p:nvPr/>
        </p:nvSpPr>
        <p:spPr>
          <a:xfrm>
            <a:off x="3357265" y="3771900"/>
            <a:ext cx="121836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튜닝 후 F1 Score</a:t>
            </a:r>
            <a:endParaRPr lang="en-US" sz="1050" dirty="0"/>
          </a:p>
        </p:txBody>
      </p:sp>
      <p:sp>
        <p:nvSpPr>
          <p:cNvPr id="36" name="Text 13"/>
          <p:cNvSpPr/>
          <p:nvPr/>
        </p:nvSpPr>
        <p:spPr>
          <a:xfrm>
            <a:off x="3357265" y="3962400"/>
            <a:ext cx="12183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0.9641</a:t>
            </a:r>
            <a:endParaRPr lang="en-US" sz="1500" dirty="0"/>
          </a:p>
        </p:txBody>
      </p:sp>
      <p:sp>
        <p:nvSpPr>
          <p:cNvPr id="37" name="Text 14"/>
          <p:cNvSpPr/>
          <p:nvPr/>
        </p:nvSpPr>
        <p:spPr>
          <a:xfrm>
            <a:off x="5176838" y="3886200"/>
            <a:ext cx="4627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+0.30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6734175" y="2419350"/>
            <a:ext cx="131034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</a:t>
            </a:r>
            <a:endParaRPr lang="en-US" sz="1800" dirty="0"/>
          </a:p>
        </p:txBody>
      </p:sp>
      <p:sp>
        <p:nvSpPr>
          <p:cNvPr id="39" name="Text 16"/>
          <p:cNvSpPr/>
          <p:nvPr/>
        </p:nvSpPr>
        <p:spPr>
          <a:xfrm>
            <a:off x="6477000" y="2971800"/>
            <a:ext cx="181344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n_estimators</a:t>
            </a:r>
            <a:endParaRPr lang="en-US" sz="1050" dirty="0"/>
          </a:p>
        </p:txBody>
      </p:sp>
      <p:sp>
        <p:nvSpPr>
          <p:cNvPr id="40" name="Text 17"/>
          <p:cNvSpPr/>
          <p:nvPr/>
        </p:nvSpPr>
        <p:spPr>
          <a:xfrm>
            <a:off x="6477000" y="3162300"/>
            <a:ext cx="15112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700</a:t>
            </a:r>
            <a:endParaRPr lang="en-US" sz="1350" dirty="0"/>
          </a:p>
        </p:txBody>
      </p:sp>
      <p:sp>
        <p:nvSpPr>
          <p:cNvPr id="41" name="Text 18"/>
          <p:cNvSpPr/>
          <p:nvPr/>
        </p:nvSpPr>
        <p:spPr>
          <a:xfrm>
            <a:off x="8216801" y="2971800"/>
            <a:ext cx="18136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learning_rate</a:t>
            </a:r>
            <a:endParaRPr lang="en-US" sz="1050" dirty="0"/>
          </a:p>
        </p:txBody>
      </p:sp>
      <p:sp>
        <p:nvSpPr>
          <p:cNvPr id="42" name="Text 19"/>
          <p:cNvSpPr/>
          <p:nvPr/>
        </p:nvSpPr>
        <p:spPr>
          <a:xfrm>
            <a:off x="8216801" y="3162300"/>
            <a:ext cx="18136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0.0133</a:t>
            </a:r>
            <a:endParaRPr lang="en-US" sz="1350" dirty="0"/>
          </a:p>
        </p:txBody>
      </p:sp>
      <p:sp>
        <p:nvSpPr>
          <p:cNvPr id="43" name="Text 20"/>
          <p:cNvSpPr/>
          <p:nvPr/>
        </p:nvSpPr>
        <p:spPr>
          <a:xfrm>
            <a:off x="6515100" y="3771900"/>
            <a:ext cx="121836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튜닝 전 F1 Score</a:t>
            </a:r>
            <a:endParaRPr lang="en-US" sz="1050" dirty="0"/>
          </a:p>
        </p:txBody>
      </p:sp>
      <p:sp>
        <p:nvSpPr>
          <p:cNvPr id="44" name="Text 21"/>
          <p:cNvSpPr/>
          <p:nvPr/>
        </p:nvSpPr>
        <p:spPr>
          <a:xfrm>
            <a:off x="6515100" y="3962400"/>
            <a:ext cx="12183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0.62</a:t>
            </a:r>
            <a:endParaRPr lang="en-US" sz="1500" dirty="0"/>
          </a:p>
        </p:txBody>
      </p:sp>
      <p:sp>
        <p:nvSpPr>
          <p:cNvPr id="45" name="Text 22"/>
          <p:cNvSpPr/>
          <p:nvPr/>
        </p:nvSpPr>
        <p:spPr>
          <a:xfrm>
            <a:off x="9110365" y="3771900"/>
            <a:ext cx="121836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튜닝 후 F1 Score</a:t>
            </a:r>
            <a:endParaRPr lang="en-US" sz="1050" dirty="0"/>
          </a:p>
        </p:txBody>
      </p:sp>
      <p:sp>
        <p:nvSpPr>
          <p:cNvPr id="46" name="Text 23"/>
          <p:cNvSpPr/>
          <p:nvPr/>
        </p:nvSpPr>
        <p:spPr>
          <a:xfrm>
            <a:off x="9110365" y="3962400"/>
            <a:ext cx="12183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0.9657</a:t>
            </a:r>
            <a:endParaRPr lang="en-US" sz="1500" dirty="0"/>
          </a:p>
        </p:txBody>
      </p:sp>
      <p:sp>
        <p:nvSpPr>
          <p:cNvPr id="47" name="Text 24"/>
          <p:cNvSpPr/>
          <p:nvPr/>
        </p:nvSpPr>
        <p:spPr>
          <a:xfrm>
            <a:off x="10929938" y="3886200"/>
            <a:ext cx="4627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+0.34</a:t>
            </a:r>
            <a:endParaRPr lang="en-US" sz="1200" dirty="0"/>
          </a:p>
        </p:txBody>
      </p:sp>
      <p:sp>
        <p:nvSpPr>
          <p:cNvPr id="48" name="Text 25"/>
          <p:cNvSpPr/>
          <p:nvPr/>
        </p:nvSpPr>
        <p:spPr>
          <a:xfrm>
            <a:off x="647700" y="4953000"/>
            <a:ext cx="1089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튜닝 효과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2025-11-04T01:57:41Z</dcterms:created>
  <dcterms:modified xsi:type="dcterms:W3CDTF">2025-11-04T01:57:41Z</dcterms:modified>
</cp:coreProperties>
</file>